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436d4520-cccb-71e4-ae78-02925291db29}">
          <p14:sldIdLst>
            <p14:sldId id="256"/>
            <p14:sldId id="257"/>
          </p14:sldIdLst>
        </p14:section>
        <p14:section name="Problem &amp; insight" id="{aa73108d-07ea-5556-b546-3750fae62a31}">
          <p14:sldIdLst>
            <p14:sldId id="258"/>
            <p14:sldId id="259"/>
          </p14:sldIdLst>
        </p14:section>
        <p14:section name="Vision pipeline" id="{f8b92053-fa63-f754-fe62-023efa324a0c}">
          <p14:sldIdLst>
            <p14:sldId id="260"/>
            <p14:sldId id="261"/>
            <p14:sldId id="262"/>
          </p14:sldIdLst>
        </p14:section>
        <p14:section name="Demo 1" id="{dfde6792-81f8-8582-390b-e2d01add5563}">
          <p14:sldIdLst>
            <p14:sldId id="263"/>
          </p14:sldIdLst>
        </p14:section>
        <p14:section name="Reasoning &amp; validation" id="{dab033f1-4d55-40f9-c838-fed29d2d2a55}">
          <p14:sldIdLst>
            <p14:sldId id="264"/>
            <p14:sldId id="265"/>
          </p14:sldIdLst>
        </p14:section>
        <p14:section name="Demo 2" id="{51961ab2-594e-48e5-8a68-2517f690bfe4}">
          <p14:sldIdLst>
            <p14:sldId id="266"/>
          </p14:sldIdLst>
        </p14:section>
        <p14:section name="Close" id="{bbee25ef-f41e-fe41-a42a-8520435c6c1a}">
          <p14:sldIdLst>
            <p14:sldId id="267"/>
            <p14:sldId id="268"/>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[0:00–0:30] Hi, I'm Teslim. I built Wearsper on a minimal budget, an AI wardrobe system that turns photos of your clothes into structured data, then uses multimodal AI to recommend outfits made only from what you actually own. Tonight's lens is the messy middle between a pilot and production: integration, deployment, governance, monitoring, security and cost, through one real system. The vision pipeline, the reasoning layer, how I validate model output, and what broke in production. Two live demos along the way, then Q&amp;A.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[0:30–1:30] Ask any chatbot what to wear and you get a beautiful answer. Navy blazer, white oxford, tan chinos. The problem: it's describing someone else's wardrobe. The model has never seen your closet. Now swap 'wardrobe' for your product catalogue, your policy library, your CRM. It's the exact failure every enterprise copilot pilot hits: fluent, confident, and not grounded in your data. A wardrobe is just a small, very visual version of that problem. (Ask the room: how many of you own a navy blazer AND tan chinos? That's the hit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[1:30–2:45] Three gaps. One: pixels aren't data. Real photos are dim, cluttered, folded. Two: the language model doesn't know your closet, so it invents items. Three: even with real items, the answer has to be physically wearable and fit today's weather. Any system that only solves one of these feels broken to the user.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[2:45–4:00] This is what multimodal means here, and the core design decision. Four inputs meet in one decision. Visual: the garment photos. Structured: the attributes the vision models extract from them, type, colour, style, formality. Language: what the person actually asked for. Context: live weather from the phone. The key move is that pixels become rows before the language model sees anything, so Gemini reasons over records, the request and the weather, and must answer with item ids. That makes the output checkable. Then the output goes multimodal again: the chosen garment images plus a faceless mannequin become a try-on photo.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[4:00–5:15] The app talks to one FastAPI service. Supabase is the single source of truth: Postgres for wardrobe items, recommendation jobs and plans, Storage for images. Two AI families sit behind the API: open-source vision models I host myself, and Gemini for reasoning and image generation. Key rule: classification never blocks the upload. The upload returns immediately; the pipeline runs as a background task and flips classification_status from processing to done or failed.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[5:15–6:30] Six steps, all in classification.py. Detect with YOLOS-Fashionpedia. Fix exposure, but only for genuinely dim photos; doing it to every photo made garments look harsh. Segment with RemBG, downscaled to 1600px first because alpha matting cost scales with pixel count, often 4 to 8 times fewer pixels. Standardise onto a 1200px canvas with a shadow so every item looks like a product shot. Then CLIP zero-shot for colour, style and formality: no training data needed. The strip at the bottom is the real code running on a real sample this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[6:30–7:45] None of these numbers came from a paper. Each came from a bug. Picking the single highest score meant a strap or fold could beat the whole garment, so a shoe became a belt. Now a detection must cover 12% of the frame. Below 0.5 confidence I'd rather say unknown than be confidently wrong. Fashionpedia's training data is street style, so it struggles with a watch on a table; CLIP, trained on far broader data, gets a vote on accessories. And a fatal native crash under concurrency taught me to lock exactly one call, not the whole pipeline. Note: 12%, 0.5 and 0.55 are starting values, still being tuned against a benchmark.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[7:45–9:45] DEMO. Upload a photo in the app, show the item appear as processing, then done, open it and read out the attributes. If the demo fails, use the table: I ran the real pipeline on three sample flat-lay photos this week. Be honest about it: the overshirt correctly came back 'unknown' because Fashionpedia only found parts; the sneakers were called a top; and the bomber became a 'belt' because the CLIP accessory check overrode an 'unknown' result. That last one is a real bug I found preparing this talk. These samples are low-res product renders, not typical phone photos, but the failure modes are real.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[9:45–11:00] Recommendation is Gemini 3.6 Flash in JSON mode. The input is a contract: the user's words, optional live weather from the phone, and the wardrobe serialised as JSON with ids. Only items whose classification finished are included. The rules say exactly two outfits, two to five items, use ids exactly as given, and if the wardrobe lacks variety, say so instead of inventing. Deliberately not a custom-trained recommender: start with a general tool, earn the right to build bespoke.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[11:00–12:15] This is my governance layer, and it lives in code, not in the prompt. Generation is cheap; validation is the product. Gate one: it must parse as JSON. Gate two, grounding: any id not in this user's wardrobe is dropped, so even a hallucinated id can't reach the screen. Gate three, structure: coarse slot rules catch three pairs of shoes or a dress with trousers. Colour harmony stays with the model. Gate four: if nothing survives, the log says whether Gemini returned nothing or my filters removed it, because 'it came back empty' isn't debuggable. And around the models, a human: unknown means Unsorted, and manual mode keeps the AI's guess as a hint.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[12:15–14:15] DEMO 2. In Style Space, type a request, show the two outfits and point out every piece is from the wardrobe uploaded earlier. Then try-on. The lesson: early versions edited the user's real photo and told the model to preserve the face. Faces still drifted, a general limitation of generative editing. Then I told it not to use the face, and with a clear face visible it kept using it anyway. The fix wasn't a better prompt: take the face out of the input. Faceless mannequin base, proportions matched to the person, and any detected face blurred before upload. Users choose standard mannequin, Your Mannequin, or real photo with an explicit warning.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[14:15–15:15] Mapping it back to tonight's themes. Integration: the model sits behind a JSON contract like any other service, and payment webhooks are idempotent so a retried event never double-applies. Deployment: Gemini took 14 to 33 seconds in my logs, so recommendations became async jobs that survive the app being backgrounded; models load once and a half-loaded cache can't stick. Governance: the gates you just saw, plus a human. Monitoring: timing logs per stage, and a lesson in log hygiene after Railway dropped over 6,000 messages. Security: JWT checks everywhere, Row Level Security in Postgres, faces blurred before any image goes to a third-party model, rate limits on the expensive routes. ROI: anything that costs money per call is explicit and metered, which brings me to the budget.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[15:15–16:15] I want to be honest about how this was built: on a minimal budget, without access to the advanced paid services most teams reach for. That constraint shaped every decision. There's exactly one pay-per-call AI service in the stack, Gemini, and only where reasoning or image generation is worth paying for. Vision is open-source models running inside the API server. There's no message queue; a Postgres table plus FastAPI background tasks does the job. No custom model training; zero-shot CLIP and a strict prompt. The free cleanup runs on every upload, the paid polish only when someone asks, and every paid feature is capped. The point for enterprise teams: these constraints produce the architecture you'd want anyway, few paid dependencies and every cost explicit. Budget isn't what stands between a pilot and production; discipline is. (Optional: if you're comfortable, quote your real monthly running cost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[16:15–17:00, then Q&amp;A] Three things to take into your next pilot. Separate perception from reasoning: get unstructured inputs into records before the LLM touches them. Govern in code, not in prompts: prompts ask, code decides. And make uncertainty a feature: route 'unknown' to a human instead of shipping a confident error. The model is the easy part; the messy middle is the product, and it doesn't need a big budget. Thank you. Likely questions: why not fine-tune (cost and data; zero-shot first, earn the right to customise); accuracy (benchmark in progress, say so honestly); data residency and third-party model risk (faces blurred before upload, mannequin by default); cost per user (metered tiers, opt-in paid steps).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solidFill>
          <a:srgbClr val="1B1B1F"/>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Dark">
    <p:bg>
      <p:bgPr>
        <a:solidFill>
          <a:srgbClr val="1B1B1F"/>
        </a:solidFill>
      </p:bgPr>
    </p:bg>
    <p:spTree>
      <p:nvGrpSpPr>
        <p:cNvPr id="1" name=""/>
        <p:cNvGrpSpPr/>
        <p:nvPr/>
      </p:nvGrpSpPr>
      <p:grpSpPr>
        <a:xfrm>
          <a:off x="0" y="0"/>
          <a:ext cx="0" cy="0"/>
          <a:chOff x="0" y="0"/>
          <a:chExt cx="0" cy="0"/>
        </a:xfrm>
      </p:grpSpPr>
      <p:sp>
        <p:nvSpPr>
          <p:cNvPr id="2" name="Text 0"/>
          <p:cNvSpPr/>
          <p:nvPr/>
        </p:nvSpPr>
        <p:spPr>
          <a:xfrm>
            <a:off x="548640" y="6382512"/>
            <a:ext cx="5486400" cy="274320"/>
          </a:xfrm>
          <a:prstGeom prst="rect">
            <a:avLst/>
          </a:prstGeom>
          <a:noFill/>
          <a:ln/>
        </p:spPr>
        <p:txBody>
          <a:bodyPr wrap="square" lIns="0" tIns="0" rIns="0" bIns="0" rtlCol="0" anchor="ctr"/>
          <a:lstStyle/>
          <a:p>
            <a:pPr indent="0" marL="0">
              <a:buNone/>
            </a:pPr>
            <a:r>
              <a:rPr lang="en-US" sz="1000" dirty="0">
                <a:solidFill>
                  <a:schemeClr val="bg2"/>
                </a:solidFill>
              </a:rPr>
              <a:t>Wearsper  ·  From Images to Intelligence</a:t>
            </a:r>
            <a:endParaRPr lang="en-US" sz="1000" dirty="0"/>
          </a:p>
        </p:txBody>
      </p:sp>
      <p:sp>
        <p:nvSpPr>
          <p:cNvPr id="3" name="Text 1"/>
          <p:cNvSpPr/>
          <p:nvPr>
            <p:ph idx="101" type="body" hasCustomPrompt="1"/>
          </p:nvPr>
        </p:nvSpPr>
        <p:spPr>
          <a:xfrm>
            <a:off x="548640" y="384048"/>
            <a:ext cx="8229600" cy="292608"/>
          </a:xfrm>
          <a:prstGeom prst="rect">
            <a:avLst/>
          </a:prstGeom>
          <a:noFill/>
          <a:ln/>
        </p:spPr>
        <p:txBody>
          <a:bodyPr wrap="square" rtlCol="0"/>
          <a:lstStyle>
            <a:lvl1pPr algn="l" indent="0" marL="0">
              <a:buNone/>
              <a:defRPr lang="en-US" sz="1200" b="1" spc="300" kern="0" dirty="0">
                <a:solidFill>
                  <a:schemeClr val="accent1"/>
                </a:solidFill>
              </a:defRPr>
            </a:lvl1pPr>
          </a:lstStyle>
          <a:p>
            <a:pPr algn="l" indent="0" marL="0">
              <a:buNone/>
            </a:pPr>
            <a:endParaRPr lang="en-US" sz="1200" dirty="0"/>
          </a:p>
        </p:txBody>
      </p:sp>
      <p:sp>
        <p:nvSpPr>
          <p:cNvPr id="4" name="Text 1"/>
          <p:cNvSpPr/>
          <p:nvPr>
            <p:ph idx="102" type="title" hasCustomPrompt="1"/>
          </p:nvPr>
        </p:nvSpPr>
        <p:spPr>
          <a:xfrm>
            <a:off x="548640" y="694944"/>
            <a:ext cx="11064240" cy="749808"/>
          </a:xfrm>
          <a:prstGeom prst="rect">
            <a:avLst/>
          </a:prstGeom>
          <a:noFill/>
          <a:ln/>
        </p:spPr>
        <p:txBody>
          <a:bodyPr wrap="square" rtlCol="0"/>
          <a:lstStyle>
            <a:lvl1pPr algn="l" indent="0" marL="0">
              <a:buNone/>
              <a:defRPr lang="en-US" sz="32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200" dirty="0"/>
          </a:p>
        </p:txBody>
      </p:sp>
      <p:sp>
        <p:nvSpPr>
          <p:cNvPr id="25" name="Slide Number Placeholder 0"/>
          <p:cNvSpPr>
            <a:spLocks noGrp="1"/>
          </p:cNvSpPr>
          <p:nvPr>
            <p:ph type="sldNum" sz="quarter" idx="4294967295"/>
          </p:nvPr>
        </p:nvSpPr>
        <p:spPr>
          <a:xfrm>
            <a:off x="11064240" y="6382512"/>
            <a:ext cx="57607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emo Divider">
    <p:bg>
      <p:bgPr>
        <a:solidFill>
          <a:srgbClr val="121214"/>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914400"/>
            <a:ext cx="5486400" cy="320040"/>
          </a:xfrm>
          <a:prstGeom prst="rect">
            <a:avLst/>
          </a:prstGeom>
          <a:noFill/>
          <a:ln/>
        </p:spPr>
        <p:txBody>
          <a:bodyPr wrap="square" rtlCol="0"/>
          <a:lstStyle>
            <a:lvl1pPr algn="l" indent="0" marL="0">
              <a:buNone/>
              <a:defRPr lang="en-US" sz="1300" b="1" spc="300" kern="0" dirty="0">
                <a:solidFill>
                  <a:schemeClr val="accent1"/>
                </a:solidFill>
              </a:defRPr>
            </a:lvl1pPr>
          </a:lstStyle>
          <a:p>
            <a:pPr algn="l" indent="0" marL="0">
              <a:buNone/>
            </a:pPr>
            <a:endParaRPr lang="en-US" sz="1300" dirty="0"/>
          </a:p>
        </p:txBody>
      </p:sp>
      <p:sp>
        <p:nvSpPr>
          <p:cNvPr id="3" name="Text 0"/>
          <p:cNvSpPr/>
          <p:nvPr>
            <p:ph idx="101" type="title" hasCustomPrompt="1"/>
          </p:nvPr>
        </p:nvSpPr>
        <p:spPr>
          <a:xfrm>
            <a:off x="548640" y="1298448"/>
            <a:ext cx="6035040" cy="1463040"/>
          </a:xfrm>
          <a:prstGeom prst="rect">
            <a:avLst/>
          </a:prstGeom>
          <a:noFill/>
          <a:ln/>
        </p:spPr>
        <p:txBody>
          <a:bodyPr wrap="square" rtlCol="0"/>
          <a:lstStyle>
            <a:lvl1pPr algn="l" indent="0" marL="0">
              <a:buNone/>
              <a:defRPr lang="en-US" sz="40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000" dirty="0"/>
          </a:p>
        </p:txBody>
      </p:sp>
      <p:sp>
        <p:nvSpPr>
          <p:cNvPr id="25" name="Slide Number Placeholder 0"/>
          <p:cNvSpPr>
            <a:spLocks noGrp="1"/>
          </p:cNvSpPr>
          <p:nvPr>
            <p:ph type="sldNum" sz="quarter" idx="4294967295"/>
          </p:nvPr>
        </p:nvSpPr>
        <p:spPr>
          <a:xfrm>
            <a:off x="11064240" y="6382512"/>
            <a:ext cx="57607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382512"/>
            <a:ext cx="57607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slideLayout" Target="../slideLayouts/slideLayout3.xml"/><Relationship Id="rId11"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slideLayout" Target="../slideLayouts/slideLayout3.xml"/><Relationship Id="rId11"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3.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4.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3.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3.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image" Target="../media/image-11-2.jpg"/><Relationship Id="rId3" Type="http://schemas.openxmlformats.org/officeDocument/2006/relationships/slideLayout" Target="../slideLayouts/slideLayout3.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3.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3.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Wearsper logo" descr="C:\Users\Ashurah\AppData\Local\Temp\claude\C--Users-Ashurah-Desktop-rafat-wardrobe-intelligence\ed10a7fd-ca58-492a-b1e5-a5f7fe1fd1a0\scratchpad\deck\img\logo.png">    </p:cNvPr>
          <p:cNvPicPr>
            <a:picLocks noChangeAspect="1"/>
          </p:cNvPicPr>
          <p:nvPr/>
        </p:nvPicPr>
        <p:blipFill>
          <a:blip r:embed="rId1"/>
          <a:stretch>
            <a:fillRect/>
          </a:stretch>
        </p:blipFill>
        <p:spPr>
          <a:xfrm>
            <a:off x="548640" y="640080"/>
            <a:ext cx="566928" cy="536732"/>
          </a:xfrm>
          <a:prstGeom prst="rect">
            <a:avLst/>
          </a:prstGeom>
        </p:spPr>
      </p:pic>
      <p:sp>
        <p:nvSpPr>
          <p:cNvPr id="3" name="Text 0"/>
          <p:cNvSpPr txBox="1"/>
          <p:nvPr/>
        </p:nvSpPr>
        <p:spPr>
          <a:xfrm>
            <a:off x="1298448" y="749808"/>
            <a:ext cx="4572000" cy="365760"/>
          </a:xfrm>
          <a:prstGeom prst="rect">
            <a:avLst/>
          </a:prstGeom>
          <a:noFill/>
          <a:ln/>
        </p:spPr>
        <p:txBody>
          <a:bodyPr wrap="square" lIns="0" tIns="0" rIns="0" bIns="0" rtlCol="0" anchor="ctr"/>
          <a:lstStyle/>
          <a:p>
            <a:pPr indent="0" marL="0">
              <a:buNone/>
            </a:pPr>
            <a:r>
              <a:rPr lang="en-US" sz="1300" b="1" spc="300" kern="0" dirty="0">
                <a:solidFill>
                  <a:schemeClr val="bg2"/>
                </a:solidFill>
              </a:rPr>
              <a:t>WEARSPER  ·  TECH TALK</a:t>
            </a:r>
            <a:endParaRPr lang="en-US" sz="1300" dirty="0"/>
          </a:p>
        </p:txBody>
      </p:sp>
      <p:sp>
        <p:nvSpPr>
          <p:cNvPr id="4" name="Talk title"/>
          <p:cNvSpPr txBox="1"/>
          <p:nvPr/>
        </p:nvSpPr>
        <p:spPr>
          <a:xfrm>
            <a:off x="548640" y="1600200"/>
            <a:ext cx="11064240" cy="2331720"/>
          </a:xfrm>
          <a:prstGeom prst="rect">
            <a:avLst/>
          </a:prstGeom>
          <a:noFill/>
          <a:ln/>
        </p:spPr>
        <p:txBody>
          <a:bodyPr wrap="square" lIns="0" tIns="0" rIns="0" bIns="0" rtlCol="0" anchor="t"/>
          <a:lstStyle/>
          <a:p>
            <a:pPr indent="0" marL="0">
              <a:lnSpc>
                <a:spcPct val="100000"/>
              </a:lnSpc>
              <a:buNone/>
            </a:pPr>
            <a:r>
              <a:rPr lang="en-US" sz="5000" b="1" dirty="0">
                <a:solidFill>
                  <a:schemeClr val="bg1"/>
                </a:solidFill>
                <a:latin typeface="Cambria" pitchFamily="34" charset="0"/>
                <a:ea typeface="Cambria" pitchFamily="34" charset="-122"/>
                <a:cs typeface="Cambria" pitchFamily="34" charset="-120"/>
              </a:rPr>
              <a:t>From Images to Intelligence:</a:t>
            </a:r>
            <a:endParaRPr lang="en-US" sz="5000" dirty="0"/>
          </a:p>
          <a:p>
            <a:pPr indent="0" marL="0">
              <a:lnSpc>
                <a:spcPct val="100000"/>
              </a:lnSpc>
              <a:buNone/>
            </a:pPr>
            <a:r>
              <a:rPr lang="en-US" sz="5000" b="1" dirty="0">
                <a:solidFill>
                  <a:schemeClr val="accent3"/>
                </a:solidFill>
                <a:latin typeface="Cambria" pitchFamily="34" charset="0"/>
                <a:ea typeface="Cambria" pitchFamily="34" charset="-122"/>
                <a:cs typeface="Cambria" pitchFamily="34" charset="-120"/>
              </a:rPr>
              <a:t>Engineering a Multimodal AI Wardrobe System</a:t>
            </a:r>
            <a:endParaRPr lang="en-US" sz="5000" dirty="0"/>
          </a:p>
        </p:txBody>
      </p:sp>
      <p:sp>
        <p:nvSpPr>
          <p:cNvPr id="5" name="Text 2"/>
          <p:cNvSpPr txBox="1"/>
          <p:nvPr/>
        </p:nvSpPr>
        <p:spPr>
          <a:xfrm>
            <a:off x="548640" y="4434840"/>
            <a:ext cx="10058400" cy="457200"/>
          </a:xfrm>
          <a:prstGeom prst="rect">
            <a:avLst/>
          </a:prstGeom>
          <a:noFill/>
          <a:ln/>
        </p:spPr>
        <p:txBody>
          <a:bodyPr wrap="square" lIns="0" tIns="0" rIns="0" bIns="0" rtlCol="0" anchor="t"/>
          <a:lstStyle/>
          <a:p>
            <a:pPr indent="0" marL="0">
              <a:buNone/>
            </a:pPr>
            <a:r>
              <a:rPr lang="en-US" sz="2000" i="1" dirty="0">
                <a:solidFill>
                  <a:schemeClr val="bg2"/>
                </a:solidFill>
              </a:rPr>
              <a:t>Lessons from the messy middle between pilot and production</a:t>
            </a:r>
            <a:endParaRPr lang="en-US" sz="2000" dirty="0"/>
          </a:p>
        </p:txBody>
      </p:sp>
      <p:sp>
        <p:nvSpPr>
          <p:cNvPr id="6" name="Text 3"/>
          <p:cNvSpPr txBox="1"/>
          <p:nvPr/>
        </p:nvSpPr>
        <p:spPr>
          <a:xfrm>
            <a:off x="548640" y="5440680"/>
            <a:ext cx="5486400" cy="731520"/>
          </a:xfrm>
          <a:prstGeom prst="rect">
            <a:avLst/>
          </a:prstGeom>
          <a:noFill/>
          <a:ln/>
        </p:spPr>
        <p:txBody>
          <a:bodyPr wrap="square" lIns="0" tIns="0" rIns="0" bIns="0" rtlCol="0" anchor="t"/>
          <a:lstStyle/>
          <a:p>
            <a:pPr indent="0" marL="0">
              <a:buNone/>
            </a:pPr>
            <a:r>
              <a:rPr lang="en-US" sz="1800" b="1" dirty="0">
                <a:solidFill>
                  <a:schemeClr val="bg1"/>
                </a:solidFill>
              </a:rPr>
              <a:t>Teslim Bello</a:t>
            </a:r>
            <a:endParaRPr lang="en-US" sz="1500" dirty="0"/>
          </a:p>
          <a:p>
            <a:pPr indent="0" marL="0">
              <a:buNone/>
            </a:pPr>
            <a:r>
              <a:rPr lang="en-US" sz="1400" dirty="0">
                <a:solidFill>
                  <a:schemeClr val="bg2"/>
                </a:solidFill>
              </a:rPr>
              <a:t>Founder &amp; engineer, Wearsper</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548640"/>
            <a:ext cx="3657600" cy="320040"/>
          </a:xfrm>
          <a:prstGeom prst="rect">
            <a:avLst/>
          </a:prstGeom>
          <a:noFill/>
          <a:ln/>
        </p:spPr>
        <p:txBody>
          <a:bodyPr wrap="square" lIns="0" tIns="0" rIns="0" bIns="0" rtlCol="0" anchor="t"/>
          <a:lstStyle/>
          <a:p>
            <a:pPr indent="0" marL="0">
              <a:buNone/>
            </a:pPr>
            <a:r>
              <a:rPr lang="en-US" sz="1300" b="1" spc="300" kern="0" dirty="0">
                <a:solidFill>
                  <a:schemeClr val="accent1"/>
                </a:solidFill>
              </a:rPr>
              <a:t>THE HOOK</a:t>
            </a:r>
            <a:endParaRPr lang="en-US" sz="1300" dirty="0"/>
          </a:p>
        </p:txBody>
      </p:sp>
      <p:sp>
        <p:nvSpPr>
          <p:cNvPr id="3" name="User bubble"/>
          <p:cNvSpPr/>
          <p:nvPr/>
        </p:nvSpPr>
        <p:spPr>
          <a:xfrm>
            <a:off x="3749040" y="1325880"/>
            <a:ext cx="6309360" cy="713232"/>
          </a:xfrm>
          <a:prstGeom prst="roundRect">
            <a:avLst>
              <a:gd name="adj" fmla="val 38462"/>
            </a:avLst>
          </a:prstGeom>
          <a:solidFill>
            <a:schemeClr val="accent1"/>
          </a:solidFill>
          <a:ln/>
        </p:spPr>
      </p:sp>
      <p:sp>
        <p:nvSpPr>
          <p:cNvPr id="4" name="User bubble text"/>
          <p:cNvSpPr txBox="1"/>
          <p:nvPr/>
        </p:nvSpPr>
        <p:spPr>
          <a:xfrm>
            <a:off x="3977640" y="1325880"/>
            <a:ext cx="5943600" cy="713232"/>
          </a:xfrm>
          <a:prstGeom prst="rect">
            <a:avLst/>
          </a:prstGeom>
          <a:noFill/>
          <a:ln/>
        </p:spPr>
        <p:txBody>
          <a:bodyPr wrap="square" lIns="0" tIns="0" rIns="0" bIns="0" rtlCol="0" anchor="ctr"/>
          <a:lstStyle/>
          <a:p>
            <a:pPr indent="0" marL="0">
              <a:buNone/>
            </a:pPr>
            <a:r>
              <a:rPr lang="en-US" sz="2000" dirty="0">
                <a:solidFill>
                  <a:schemeClr val="bg1"/>
                </a:solidFill>
              </a:rPr>
              <a:t>What should I wear to a dinner date tonight?</a:t>
            </a:r>
            <a:endParaRPr lang="en-US" sz="2000" dirty="0"/>
          </a:p>
        </p:txBody>
      </p:sp>
      <p:sp>
        <p:nvSpPr>
          <p:cNvPr id="5" name="AI bubble"/>
          <p:cNvSpPr/>
          <p:nvPr/>
        </p:nvSpPr>
        <p:spPr>
          <a:xfrm>
            <a:off x="548640" y="2331720"/>
            <a:ext cx="7680960" cy="1143000"/>
          </a:xfrm>
          <a:prstGeom prst="roundRect">
            <a:avLst>
              <a:gd name="adj" fmla="val 24000"/>
            </a:avLst>
          </a:prstGeom>
          <a:solidFill>
            <a:schemeClr val="bg1">
              <a:alpha val="10000"/>
            </a:schemeClr>
          </a:solidFill>
          <a:ln/>
        </p:spPr>
      </p:sp>
      <p:sp>
        <p:nvSpPr>
          <p:cNvPr id="6" name="AI bubble text"/>
          <p:cNvSpPr txBox="1"/>
          <p:nvPr/>
        </p:nvSpPr>
        <p:spPr>
          <a:xfrm>
            <a:off x="822960" y="2331720"/>
            <a:ext cx="7223760" cy="1143000"/>
          </a:xfrm>
          <a:prstGeom prst="rect">
            <a:avLst/>
          </a:prstGeom>
          <a:noFill/>
          <a:ln/>
        </p:spPr>
        <p:txBody>
          <a:bodyPr wrap="square" lIns="0" tIns="0" rIns="0" bIns="0" rtlCol="0" anchor="ctr"/>
          <a:lstStyle/>
          <a:p>
            <a:pPr indent="0" marL="0">
              <a:buNone/>
            </a:pPr>
            <a:r>
              <a:rPr lang="en-US" sz="2000" dirty="0">
                <a:solidFill>
                  <a:schemeClr val="bg2"/>
                </a:solidFill>
              </a:rPr>
              <a:t>Try a navy blazer over a white oxford, tan chinos and brown loafers.</a:t>
            </a:r>
            <a:endParaRPr lang="en-US" sz="2000" dirty="0"/>
          </a:p>
        </p:txBody>
      </p:sp>
      <p:sp>
        <p:nvSpPr>
          <p:cNvPr id="7" name="Text 5"/>
          <p:cNvSpPr txBox="1"/>
          <p:nvPr/>
        </p:nvSpPr>
        <p:spPr>
          <a:xfrm>
            <a:off x="548640" y="3931920"/>
            <a:ext cx="10972800" cy="1554480"/>
          </a:xfrm>
          <a:prstGeom prst="rect">
            <a:avLst/>
          </a:prstGeom>
          <a:noFill/>
          <a:ln/>
        </p:spPr>
        <p:txBody>
          <a:bodyPr wrap="square" lIns="0" tIns="0" rIns="0" bIns="0" rtlCol="0" anchor="t"/>
          <a:lstStyle/>
          <a:p>
            <a:pPr indent="0" marL="0">
              <a:buNone/>
            </a:pPr>
            <a:r>
              <a:rPr lang="en-US" sz="4600" b="1" dirty="0">
                <a:solidFill>
                  <a:schemeClr val="bg1"/>
                </a:solidFill>
                <a:latin typeface="Cambria" pitchFamily="34" charset="0"/>
                <a:ea typeface="Cambria" pitchFamily="34" charset="-122"/>
                <a:cs typeface="Cambria" pitchFamily="34" charset="-120"/>
              </a:rPr>
              <a:t>Great advice.</a:t>
            </a:r>
            <a:endParaRPr lang="en-US" sz="4600" dirty="0"/>
          </a:p>
          <a:p>
            <a:pPr indent="0" marL="0">
              <a:buNone/>
            </a:pPr>
            <a:r>
              <a:rPr lang="en-US" sz="4600" b="1" dirty="0">
                <a:solidFill>
                  <a:schemeClr val="accent3"/>
                </a:solidFill>
                <a:latin typeface="Cambria" pitchFamily="34" charset="0"/>
                <a:ea typeface="Cambria" pitchFamily="34" charset="-122"/>
                <a:cs typeface="Cambria" pitchFamily="34" charset="-120"/>
              </a:rPr>
              <a:t>You own none of it.</a:t>
            </a:r>
            <a:endParaRPr lang="en-US" sz="4600" dirty="0"/>
          </a:p>
        </p:txBody>
      </p:sp>
      <p:sp>
        <p:nvSpPr>
          <p:cNvPr id="8" name="Text 6"/>
          <p:cNvSpPr txBox="1"/>
          <p:nvPr/>
        </p:nvSpPr>
        <p:spPr>
          <a:xfrm>
            <a:off x="548640" y="5669280"/>
            <a:ext cx="11064240" cy="457200"/>
          </a:xfrm>
          <a:prstGeom prst="rect">
            <a:avLst/>
          </a:prstGeom>
          <a:noFill/>
          <a:ln/>
        </p:spPr>
        <p:txBody>
          <a:bodyPr wrap="square" lIns="0" tIns="0" rIns="0" bIns="0" rtlCol="0" anchor="t"/>
          <a:lstStyle/>
          <a:p>
            <a:pPr indent="0" marL="0">
              <a:buNone/>
            </a:pPr>
            <a:r>
              <a:rPr lang="en-US" sz="1800" dirty="0">
                <a:solidFill>
                  <a:schemeClr val="bg2"/>
                </a:solidFill>
              </a:rPr>
              <a:t>Swap "wardrobe" for product catalogue, policy library or CRM. It's the same enterprise failure: fluent, confident, ungrounded.</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body" hasCustomPrompt="1"/>
          </p:nvPr>
        </p:nvSpPr>
        <p:spPr>
          <a:xfrm>
            <a:off x="548640" y="384048"/>
            <a:ext cx="8229600" cy="292608"/>
          </a:xfrm>
          <a:prstGeom prst="rect">
            <a:avLst/>
          </a:prstGeom>
          <a:noFill/>
          <a:ln/>
        </p:spPr>
        <p:txBody>
          <a:bodyPr wrap="square" lIns="0" tIns="0" rIns="0" bIns="0" rtlCol="0" anchor="ctr"/>
          <a:lstStyle/>
          <a:p>
            <a:pPr algn="l" indent="0" marL="0">
              <a:buNone/>
            </a:pPr>
            <a:r>
              <a:rPr lang="en-US" sz="1200" b="1" spc="300" kern="0" dirty="0">
                <a:solidFill>
                  <a:schemeClr val="accent1"/>
                </a:solidFill>
              </a:rPr>
              <a:t>THE PROBLEM</a:t>
            </a:r>
            <a:endParaRPr lang="en-US" sz="1200" dirty="0"/>
          </a:p>
        </p:txBody>
      </p:sp>
      <p:sp>
        <p:nvSpPr>
          <p:cNvPr id="3" name="Text 1"/>
          <p:cNvSpPr/>
          <p:nvPr>
            <p:ph idx="102" type="title" hasCustomPrompt="1"/>
          </p:nvPr>
        </p:nvSpPr>
        <p:spPr>
          <a:xfrm>
            <a:off x="548640" y="694944"/>
            <a:ext cx="11064240" cy="749808"/>
          </a:xfrm>
          <a:prstGeom prst="rect">
            <a:avLst/>
          </a:prstGeom>
          <a:noFill/>
          <a:ln/>
        </p:spPr>
        <p:txBody>
          <a:bodyPr wrap="square" lIns="0" tIns="0" rIns="0" bIns="0" rtlCol="0" anchor="t"/>
          <a:lstStyle/>
          <a:p>
            <a:pPr algn="l" indent="0" marL="0">
              <a:buNone/>
            </a:pPr>
            <a:r>
              <a:rPr lang="en-US" sz="3200" b="1" dirty="0">
                <a:solidFill>
                  <a:schemeClr val="bg1"/>
                </a:solidFill>
                <a:latin typeface="Cambria" pitchFamily="34" charset="0"/>
                <a:ea typeface="Cambria" pitchFamily="34" charset="-122"/>
                <a:cs typeface="Cambria" pitchFamily="34" charset="-120"/>
              </a:rPr>
              <a:t>Three gaps every grounded AI system has to close</a:t>
            </a:r>
            <a:endParaRPr lang="en-US" sz="3200" dirty="0"/>
          </a:p>
        </p:txBody>
      </p:sp>
      <p:sp>
        <p:nvSpPr>
          <p:cNvPr id="4" name="Gap 1 card"/>
          <p:cNvSpPr/>
          <p:nvPr/>
        </p:nvSpPr>
        <p:spPr>
          <a:xfrm>
            <a:off x="548640" y="1874520"/>
            <a:ext cx="3520440" cy="4069080"/>
          </a:xfrm>
          <a:prstGeom prst="roundRect">
            <a:avLst>
              <a:gd name="adj" fmla="val 4156"/>
            </a:avLst>
          </a:prstGeom>
          <a:solidFill>
            <a:schemeClr val="bg1">
              <a:alpha val="6000"/>
            </a:schemeClr>
          </a:solidFill>
          <a:ln w="9525">
            <a:solidFill>
              <a:schemeClr val="bg1">
                <a:alpha val="18000"/>
              </a:schemeClr>
            </a:solidFill>
            <a:prstDash val="solid"/>
          </a:ln>
        </p:spPr>
      </p:sp>
      <p:sp>
        <p:nvSpPr>
          <p:cNvPr id="5" name="Gap 1 circle"/>
          <p:cNvSpPr/>
          <p:nvPr/>
        </p:nvSpPr>
        <p:spPr>
          <a:xfrm>
            <a:off x="868680" y="2240280"/>
            <a:ext cx="731520" cy="731520"/>
          </a:xfrm>
          <a:prstGeom prst="ellipse">
            <a:avLst/>
          </a:prstGeom>
          <a:solidFill>
            <a:schemeClr val="accent1"/>
          </a:solidFill>
          <a:ln/>
        </p:spPr>
      </p:sp>
      <p:pic>
        <p:nvPicPr>
          <p:cNvPr id="6" name="Gap 1 icon" descr="preencoded.png">    </p:cNvPr>
          <p:cNvPicPr>
            <a:picLocks noChangeAspect="1"/>
          </p:cNvPicPr>
          <p:nvPr/>
        </p:nvPicPr>
        <p:blipFill>
          <a:blip r:embed="rId1"/>
          <a:stretch>
            <a:fillRect/>
          </a:stretch>
        </p:blipFill>
        <p:spPr>
          <a:xfrm>
            <a:off x="1051560" y="2423160"/>
            <a:ext cx="365760" cy="365760"/>
          </a:xfrm>
          <a:prstGeom prst="rect">
            <a:avLst/>
          </a:prstGeom>
        </p:spPr>
      </p:pic>
      <p:sp>
        <p:nvSpPr>
          <p:cNvPr id="7" name="Text 4"/>
          <p:cNvSpPr txBox="1"/>
          <p:nvPr/>
        </p:nvSpPr>
        <p:spPr>
          <a:xfrm>
            <a:off x="868680" y="3200400"/>
            <a:ext cx="2880360" cy="868680"/>
          </a:xfrm>
          <a:prstGeom prst="rect">
            <a:avLst/>
          </a:prstGeom>
          <a:noFill/>
          <a:ln/>
        </p:spPr>
        <p:txBody>
          <a:bodyPr wrap="square" lIns="0" tIns="0" rIns="0" bIns="0" rtlCol="0" anchor="t"/>
          <a:lstStyle/>
          <a:p>
            <a:pPr indent="0" marL="0">
              <a:buNone/>
            </a:pPr>
            <a:r>
              <a:rPr lang="en-US" sz="2100" b="1" dirty="0">
                <a:solidFill>
                  <a:schemeClr val="bg1"/>
                </a:solidFill>
                <a:latin typeface="Cambria" pitchFamily="34" charset="0"/>
                <a:ea typeface="Cambria" pitchFamily="34" charset="-122"/>
                <a:cs typeface="Cambria" pitchFamily="34" charset="-120"/>
              </a:rPr>
              <a:t>Pixels aren't data</a:t>
            </a:r>
            <a:endParaRPr lang="en-US" sz="2100" dirty="0"/>
          </a:p>
        </p:txBody>
      </p:sp>
      <p:sp>
        <p:nvSpPr>
          <p:cNvPr id="8" name="Text 5"/>
          <p:cNvSpPr txBox="1"/>
          <p:nvPr/>
        </p:nvSpPr>
        <p:spPr>
          <a:xfrm>
            <a:off x="868680" y="4160520"/>
            <a:ext cx="2880360" cy="2011680"/>
          </a:xfrm>
          <a:prstGeom prst="rect">
            <a:avLst/>
          </a:prstGeom>
          <a:noFill/>
          <a:ln/>
        </p:spPr>
        <p:txBody>
          <a:bodyPr wrap="square" lIns="0" tIns="0" rIns="0" bIns="0" rtlCol="0" anchor="t"/>
          <a:lstStyle/>
          <a:p>
            <a:pPr indent="0" marL="0">
              <a:lnSpc>
                <a:spcPct val="115000"/>
              </a:lnSpc>
              <a:buNone/>
            </a:pPr>
            <a:r>
              <a:rPr lang="en-US" sz="1500" dirty="0">
                <a:solidFill>
                  <a:schemeClr val="bg2"/>
                </a:solidFill>
              </a:rPr>
              <a:t>Phone photos come with bad light, cluttered floors, folds and other clothes in frame. A model can't reason over a JPEG of a messy bed.</a:t>
            </a:r>
            <a:endParaRPr lang="en-US" sz="1500" dirty="0"/>
          </a:p>
        </p:txBody>
      </p:sp>
      <p:sp>
        <p:nvSpPr>
          <p:cNvPr id="9" name="Gap 2 card"/>
          <p:cNvSpPr/>
          <p:nvPr/>
        </p:nvSpPr>
        <p:spPr>
          <a:xfrm>
            <a:off x="4325112" y="1874520"/>
            <a:ext cx="3520440" cy="4069080"/>
          </a:xfrm>
          <a:prstGeom prst="roundRect">
            <a:avLst>
              <a:gd name="adj" fmla="val 4156"/>
            </a:avLst>
          </a:prstGeom>
          <a:solidFill>
            <a:schemeClr val="bg1">
              <a:alpha val="6000"/>
            </a:schemeClr>
          </a:solidFill>
          <a:ln w="9525">
            <a:solidFill>
              <a:schemeClr val="bg1">
                <a:alpha val="18000"/>
              </a:schemeClr>
            </a:solidFill>
            <a:prstDash val="solid"/>
          </a:ln>
        </p:spPr>
      </p:sp>
      <p:sp>
        <p:nvSpPr>
          <p:cNvPr id="10" name="Gap 2 circle"/>
          <p:cNvSpPr/>
          <p:nvPr/>
        </p:nvSpPr>
        <p:spPr>
          <a:xfrm>
            <a:off x="4645152" y="2240280"/>
            <a:ext cx="731520" cy="731520"/>
          </a:xfrm>
          <a:prstGeom prst="ellipse">
            <a:avLst/>
          </a:prstGeom>
          <a:solidFill>
            <a:schemeClr val="accent1"/>
          </a:solidFill>
          <a:ln/>
        </p:spPr>
      </p:sp>
      <p:pic>
        <p:nvPicPr>
          <p:cNvPr id="11" name="Gap 2 icon" descr="preencoded.png">    </p:cNvPr>
          <p:cNvPicPr>
            <a:picLocks noChangeAspect="1"/>
          </p:cNvPicPr>
          <p:nvPr/>
        </p:nvPicPr>
        <p:blipFill>
          <a:blip r:embed="rId2"/>
          <a:stretch>
            <a:fillRect/>
          </a:stretch>
        </p:blipFill>
        <p:spPr>
          <a:xfrm>
            <a:off x="4828032" y="2423160"/>
            <a:ext cx="365760" cy="365760"/>
          </a:xfrm>
          <a:prstGeom prst="rect">
            <a:avLst/>
          </a:prstGeom>
        </p:spPr>
      </p:pic>
      <p:sp>
        <p:nvSpPr>
          <p:cNvPr id="12" name="Text 8"/>
          <p:cNvSpPr txBox="1"/>
          <p:nvPr/>
        </p:nvSpPr>
        <p:spPr>
          <a:xfrm>
            <a:off x="4645152" y="3200400"/>
            <a:ext cx="2880360" cy="868680"/>
          </a:xfrm>
          <a:prstGeom prst="rect">
            <a:avLst/>
          </a:prstGeom>
          <a:noFill/>
          <a:ln/>
        </p:spPr>
        <p:txBody>
          <a:bodyPr wrap="square" lIns="0" tIns="0" rIns="0" bIns="0" rtlCol="0" anchor="t"/>
          <a:lstStyle/>
          <a:p>
            <a:pPr indent="0" marL="0">
              <a:buNone/>
            </a:pPr>
            <a:r>
              <a:rPr lang="en-US" sz="2100" b="1" dirty="0">
                <a:solidFill>
                  <a:schemeClr val="bg1"/>
                </a:solidFill>
                <a:latin typeface="Cambria" pitchFamily="34" charset="0"/>
                <a:ea typeface="Cambria" pitchFamily="34" charset="-122"/>
                <a:cs typeface="Cambria" pitchFamily="34" charset="-120"/>
              </a:rPr>
              <a:t>LLMs don't know your closet</a:t>
            </a:r>
            <a:endParaRPr lang="en-US" sz="2100" dirty="0"/>
          </a:p>
        </p:txBody>
      </p:sp>
      <p:sp>
        <p:nvSpPr>
          <p:cNvPr id="13" name="Text 9"/>
          <p:cNvSpPr txBox="1"/>
          <p:nvPr/>
        </p:nvSpPr>
        <p:spPr>
          <a:xfrm>
            <a:off x="4645152" y="4160520"/>
            <a:ext cx="2880360" cy="2011680"/>
          </a:xfrm>
          <a:prstGeom prst="rect">
            <a:avLst/>
          </a:prstGeom>
          <a:noFill/>
          <a:ln/>
        </p:spPr>
        <p:txBody>
          <a:bodyPr wrap="square" lIns="0" tIns="0" rIns="0" bIns="0" rtlCol="0" anchor="t"/>
          <a:lstStyle/>
          <a:p>
            <a:pPr indent="0" marL="0">
              <a:lnSpc>
                <a:spcPct val="115000"/>
              </a:lnSpc>
              <a:buNone/>
            </a:pPr>
            <a:r>
              <a:rPr lang="en-US" sz="1500" dirty="0">
                <a:solidFill>
                  <a:schemeClr val="bg2"/>
                </a:solidFill>
              </a:rPr>
              <a:t>Language models are great stylists in general and know nothing about you. Without grounding they recommend items you don't own.</a:t>
            </a:r>
            <a:endParaRPr lang="en-US" sz="1500" dirty="0"/>
          </a:p>
        </p:txBody>
      </p:sp>
      <p:sp>
        <p:nvSpPr>
          <p:cNvPr id="14" name="Gap 3 card"/>
          <p:cNvSpPr/>
          <p:nvPr/>
        </p:nvSpPr>
        <p:spPr>
          <a:xfrm>
            <a:off x="8101584" y="1874520"/>
            <a:ext cx="3520440" cy="4069080"/>
          </a:xfrm>
          <a:prstGeom prst="roundRect">
            <a:avLst>
              <a:gd name="adj" fmla="val 4156"/>
            </a:avLst>
          </a:prstGeom>
          <a:solidFill>
            <a:schemeClr val="bg1">
              <a:alpha val="6000"/>
            </a:schemeClr>
          </a:solidFill>
          <a:ln w="9525">
            <a:solidFill>
              <a:schemeClr val="bg1">
                <a:alpha val="18000"/>
              </a:schemeClr>
            </a:solidFill>
            <a:prstDash val="solid"/>
          </a:ln>
        </p:spPr>
      </p:sp>
      <p:sp>
        <p:nvSpPr>
          <p:cNvPr id="15" name="Gap 3 circle"/>
          <p:cNvSpPr/>
          <p:nvPr/>
        </p:nvSpPr>
        <p:spPr>
          <a:xfrm>
            <a:off x="8421624" y="2240280"/>
            <a:ext cx="731520" cy="731520"/>
          </a:xfrm>
          <a:prstGeom prst="ellipse">
            <a:avLst/>
          </a:prstGeom>
          <a:solidFill>
            <a:schemeClr val="accent1"/>
          </a:solidFill>
          <a:ln/>
        </p:spPr>
      </p:sp>
      <p:pic>
        <p:nvPicPr>
          <p:cNvPr id="16" name="Gap 3 icon" descr="preencoded.png">    </p:cNvPr>
          <p:cNvPicPr>
            <a:picLocks noChangeAspect="1"/>
          </p:cNvPicPr>
          <p:nvPr/>
        </p:nvPicPr>
        <p:blipFill>
          <a:blip r:embed="rId3"/>
          <a:stretch>
            <a:fillRect/>
          </a:stretch>
        </p:blipFill>
        <p:spPr>
          <a:xfrm>
            <a:off x="8604504" y="2423160"/>
            <a:ext cx="365760" cy="365760"/>
          </a:xfrm>
          <a:prstGeom prst="rect">
            <a:avLst/>
          </a:prstGeom>
        </p:spPr>
      </p:pic>
      <p:sp>
        <p:nvSpPr>
          <p:cNvPr id="17" name="Text 12"/>
          <p:cNvSpPr txBox="1"/>
          <p:nvPr/>
        </p:nvSpPr>
        <p:spPr>
          <a:xfrm>
            <a:off x="8421624" y="3200400"/>
            <a:ext cx="2880360" cy="868680"/>
          </a:xfrm>
          <a:prstGeom prst="rect">
            <a:avLst/>
          </a:prstGeom>
          <a:noFill/>
          <a:ln/>
        </p:spPr>
        <p:txBody>
          <a:bodyPr wrap="square" lIns="0" tIns="0" rIns="0" bIns="0" rtlCol="0" anchor="t"/>
          <a:lstStyle/>
          <a:p>
            <a:pPr indent="0" marL="0">
              <a:buNone/>
            </a:pPr>
            <a:r>
              <a:rPr lang="en-US" sz="2100" b="1" dirty="0">
                <a:solidFill>
                  <a:schemeClr val="bg1"/>
                </a:solidFill>
                <a:latin typeface="Cambria" pitchFamily="34" charset="0"/>
                <a:ea typeface="Cambria" pitchFamily="34" charset="-122"/>
                <a:cs typeface="Cambria" pitchFamily="34" charset="-120"/>
              </a:rPr>
              <a:t>Output must be wearable</a:t>
            </a:r>
            <a:endParaRPr lang="en-US" sz="2100" dirty="0"/>
          </a:p>
        </p:txBody>
      </p:sp>
      <p:sp>
        <p:nvSpPr>
          <p:cNvPr id="18" name="Text 13"/>
          <p:cNvSpPr txBox="1"/>
          <p:nvPr/>
        </p:nvSpPr>
        <p:spPr>
          <a:xfrm>
            <a:off x="8421624" y="4160520"/>
            <a:ext cx="2880360" cy="2011680"/>
          </a:xfrm>
          <a:prstGeom prst="rect">
            <a:avLst/>
          </a:prstGeom>
          <a:noFill/>
          <a:ln/>
        </p:spPr>
        <p:txBody>
          <a:bodyPr wrap="square" lIns="0" tIns="0" rIns="0" bIns="0" rtlCol="0" anchor="t"/>
          <a:lstStyle/>
          <a:p>
            <a:pPr indent="0" marL="0">
              <a:lnSpc>
                <a:spcPct val="115000"/>
              </a:lnSpc>
              <a:buNone/>
            </a:pPr>
            <a:r>
              <a:rPr lang="en-US" sz="1500" dirty="0">
                <a:solidFill>
                  <a:schemeClr val="bg2"/>
                </a:solidFill>
              </a:rPr>
              <a:t>Two pairs of shoes, a dress over trousers, a parka in July. Plausible-sounding answers can still be impossible to wear.</a:t>
            </a:r>
            <a:endParaRPr lang="en-US" sz="1500" dirty="0"/>
          </a:p>
        </p:txBody>
      </p:sp>
      <p:sp>
        <p:nvSpPr>
          <p:cNvPr id="25" name="Slide Number Placeholder 0"/>
          <p:cNvSpPr>
            <a:spLocks noGrp="1"/>
          </p:cNvSpPr>
          <p:nvPr>
            <p:ph type="sldNum" sz="quarter" idx="4294967295"/>
          </p:nvPr>
        </p:nvSpPr>
        <p:spPr>
          <a:xfrm>
            <a:off x="11064240" y="6382512"/>
            <a:ext cx="57607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body" hasCustomPrompt="1"/>
          </p:nvPr>
        </p:nvSpPr>
        <p:spPr>
          <a:xfrm>
            <a:off x="548640" y="384048"/>
            <a:ext cx="8229600" cy="292608"/>
          </a:xfrm>
          <a:prstGeom prst="rect">
            <a:avLst/>
          </a:prstGeom>
          <a:noFill/>
          <a:ln/>
        </p:spPr>
        <p:txBody>
          <a:bodyPr wrap="square" lIns="0" tIns="0" rIns="0" bIns="0" rtlCol="0" anchor="ctr"/>
          <a:lstStyle/>
          <a:p>
            <a:pPr algn="l" indent="0" marL="0">
              <a:buNone/>
            </a:pPr>
            <a:r>
              <a:rPr lang="en-US" sz="1200" b="1" spc="300" kern="0" dirty="0">
                <a:solidFill>
                  <a:schemeClr val="accent1"/>
                </a:solidFill>
              </a:rPr>
              <a:t>THE INSIGHT  ·  MULTIMODAL BY DESIGN</a:t>
            </a:r>
            <a:endParaRPr lang="en-US" sz="1200" dirty="0"/>
          </a:p>
        </p:txBody>
      </p:sp>
      <p:sp>
        <p:nvSpPr>
          <p:cNvPr id="3" name="Text 1"/>
          <p:cNvSpPr/>
          <p:nvPr>
            <p:ph idx="102" type="title" hasCustomPrompt="1"/>
          </p:nvPr>
        </p:nvSpPr>
        <p:spPr>
          <a:xfrm>
            <a:off x="548640" y="694944"/>
            <a:ext cx="11064240" cy="749808"/>
          </a:xfrm>
          <a:prstGeom prst="rect">
            <a:avLst/>
          </a:prstGeom>
          <a:noFill/>
          <a:ln/>
        </p:spPr>
        <p:txBody>
          <a:bodyPr wrap="square" lIns="0" tIns="0" rIns="0" bIns="0" rtlCol="0" anchor="t"/>
          <a:lstStyle/>
          <a:p>
            <a:pPr algn="l" indent="0" marL="0">
              <a:buNone/>
            </a:pPr>
            <a:r>
              <a:rPr lang="en-US" sz="3200" b="1" dirty="0">
                <a:solidFill>
                  <a:schemeClr val="bg1"/>
                </a:solidFill>
                <a:latin typeface="Cambria" pitchFamily="34" charset="0"/>
                <a:ea typeface="Cambria" pitchFamily="34" charset="-122"/>
                <a:cs typeface="Cambria" pitchFamily="34" charset="-120"/>
              </a:rPr>
              <a:t>Four inputs, one grounded decision</a:t>
            </a:r>
            <a:endParaRPr lang="en-US" sz="3200" dirty="0"/>
          </a:p>
        </p:txBody>
      </p:sp>
      <p:sp>
        <p:nvSpPr>
          <p:cNvPr id="4" name="Input 1"/>
          <p:cNvSpPr/>
          <p:nvPr/>
        </p:nvSpPr>
        <p:spPr>
          <a:xfrm>
            <a:off x="548640" y="1783080"/>
            <a:ext cx="4572000" cy="914400"/>
          </a:xfrm>
          <a:prstGeom prst="roundRect">
            <a:avLst>
              <a:gd name="adj" fmla="val 16000"/>
            </a:avLst>
          </a:prstGeom>
          <a:solidFill>
            <a:schemeClr val="bg1">
              <a:alpha val="6000"/>
            </a:schemeClr>
          </a:solidFill>
          <a:ln w="9525">
            <a:solidFill>
              <a:schemeClr val="bg1">
                <a:alpha val="18000"/>
              </a:schemeClr>
            </a:solidFill>
            <a:prstDash val="solid"/>
          </a:ln>
        </p:spPr>
      </p:sp>
      <p:pic>
        <p:nvPicPr>
          <p:cNvPr id="5" name="Garment photo thumbnail" descr="C:\Users\Ashurah\AppData\Local\Temp\claude\C--Users-Ashurah-Desktop-rafat-wardrobe-intelligence\ed10a7fd-ca58-492a-b1e5-a5f7fe1fd1a0\scratchpad\deck\img\g_shirt.jpg">    </p:cNvPr>
          <p:cNvPicPr>
            <a:picLocks noChangeAspect="1"/>
          </p:cNvPicPr>
          <p:nvPr/>
        </p:nvPicPr>
        <p:blipFill>
          <a:blip r:embed="rId1"/>
          <a:stretch>
            <a:fillRect/>
          </a:stretch>
        </p:blipFill>
        <p:spPr>
          <a:xfrm>
            <a:off x="713232" y="1892808"/>
            <a:ext cx="547532" cy="694944"/>
          </a:xfrm>
          <a:prstGeom prst="rect">
            <a:avLst/>
          </a:prstGeom>
        </p:spPr>
      </p:pic>
      <p:sp>
        <p:nvSpPr>
          <p:cNvPr id="6" name="Text 3"/>
          <p:cNvSpPr txBox="1"/>
          <p:nvPr/>
        </p:nvSpPr>
        <p:spPr>
          <a:xfrm>
            <a:off x="1508760" y="1892808"/>
            <a:ext cx="3474720" cy="329184"/>
          </a:xfrm>
          <a:prstGeom prst="rect">
            <a:avLst/>
          </a:prstGeom>
          <a:noFill/>
          <a:ln/>
        </p:spPr>
        <p:txBody>
          <a:bodyPr wrap="square" lIns="0" tIns="0" rIns="0" bIns="0" rtlCol="0" anchor="t"/>
          <a:lstStyle/>
          <a:p>
            <a:pPr indent="0" marL="0">
              <a:buNone/>
            </a:pPr>
            <a:r>
              <a:rPr lang="en-US" sz="1600" b="1" dirty="0">
                <a:solidFill>
                  <a:schemeClr val="bg1"/>
                </a:solidFill>
              </a:rPr>
              <a:t>Visual input</a:t>
            </a:r>
            <a:endParaRPr lang="en-US" sz="1600" dirty="0"/>
          </a:p>
        </p:txBody>
      </p:sp>
      <p:sp>
        <p:nvSpPr>
          <p:cNvPr id="7" name="Text 4"/>
          <p:cNvSpPr txBox="1"/>
          <p:nvPr/>
        </p:nvSpPr>
        <p:spPr>
          <a:xfrm>
            <a:off x="1508760" y="2221992"/>
            <a:ext cx="3474720" cy="411480"/>
          </a:xfrm>
          <a:prstGeom prst="rect">
            <a:avLst/>
          </a:prstGeom>
          <a:noFill/>
          <a:ln/>
        </p:spPr>
        <p:txBody>
          <a:bodyPr wrap="square" lIns="0" tIns="0" rIns="0" bIns="0" rtlCol="0" anchor="t"/>
          <a:lstStyle/>
          <a:p>
            <a:pPr indent="0" marL="0">
              <a:buNone/>
            </a:pPr>
            <a:r>
              <a:rPr lang="en-US" sz="1250" dirty="0">
                <a:solidFill>
                  <a:schemeClr val="bg2"/>
                </a:solidFill>
              </a:rPr>
              <a:t>Garment photos, cleaned and read by YOLOS, RemBG and CLIP</a:t>
            </a:r>
            <a:endParaRPr lang="en-US" sz="1250" dirty="0"/>
          </a:p>
        </p:txBody>
      </p:sp>
      <p:sp>
        <p:nvSpPr>
          <p:cNvPr id="8" name="Input 2"/>
          <p:cNvSpPr/>
          <p:nvPr/>
        </p:nvSpPr>
        <p:spPr>
          <a:xfrm>
            <a:off x="548640" y="2852928"/>
            <a:ext cx="4572000" cy="914400"/>
          </a:xfrm>
          <a:prstGeom prst="roundRect">
            <a:avLst>
              <a:gd name="adj" fmla="val 16000"/>
            </a:avLst>
          </a:prstGeom>
          <a:solidFill>
            <a:schemeClr val="bg1">
              <a:alpha val="6000"/>
            </a:schemeClr>
          </a:solidFill>
          <a:ln w="9525">
            <a:solidFill>
              <a:schemeClr val="bg1">
                <a:alpha val="18000"/>
              </a:schemeClr>
            </a:solidFill>
            <a:prstDash val="solid"/>
          </a:ln>
        </p:spPr>
      </p:sp>
      <p:sp>
        <p:nvSpPr>
          <p:cNvPr id="9" name="Structured attributes circle"/>
          <p:cNvSpPr/>
          <p:nvPr/>
        </p:nvSpPr>
        <p:spPr>
          <a:xfrm>
            <a:off x="749808" y="3035808"/>
            <a:ext cx="548640" cy="548640"/>
          </a:xfrm>
          <a:prstGeom prst="ellipse">
            <a:avLst/>
          </a:prstGeom>
          <a:solidFill>
            <a:schemeClr val="accent1"/>
          </a:solidFill>
          <a:ln/>
        </p:spPr>
      </p:sp>
      <p:pic>
        <p:nvPicPr>
          <p:cNvPr id="10" name="Structured attributes icon" descr="preencoded.png">    </p:cNvPr>
          <p:cNvPicPr>
            <a:picLocks noChangeAspect="1"/>
          </p:cNvPicPr>
          <p:nvPr/>
        </p:nvPicPr>
        <p:blipFill>
          <a:blip r:embed="rId2"/>
          <a:stretch>
            <a:fillRect/>
          </a:stretch>
        </p:blipFill>
        <p:spPr>
          <a:xfrm>
            <a:off x="886968" y="3172968"/>
            <a:ext cx="274320" cy="274320"/>
          </a:xfrm>
          <a:prstGeom prst="rect">
            <a:avLst/>
          </a:prstGeom>
        </p:spPr>
      </p:pic>
      <p:sp>
        <p:nvSpPr>
          <p:cNvPr id="11" name="Text 7"/>
          <p:cNvSpPr txBox="1"/>
          <p:nvPr/>
        </p:nvSpPr>
        <p:spPr>
          <a:xfrm>
            <a:off x="1508760" y="2962656"/>
            <a:ext cx="3474720" cy="329184"/>
          </a:xfrm>
          <a:prstGeom prst="rect">
            <a:avLst/>
          </a:prstGeom>
          <a:noFill/>
          <a:ln/>
        </p:spPr>
        <p:txBody>
          <a:bodyPr wrap="square" lIns="0" tIns="0" rIns="0" bIns="0" rtlCol="0" anchor="t"/>
          <a:lstStyle/>
          <a:p>
            <a:pPr indent="0" marL="0">
              <a:buNone/>
            </a:pPr>
            <a:r>
              <a:rPr lang="en-US" sz="1600" b="1" dirty="0">
                <a:solidFill>
                  <a:schemeClr val="bg1"/>
                </a:solidFill>
              </a:rPr>
              <a:t>Structured attributes</a:t>
            </a:r>
            <a:endParaRPr lang="en-US" sz="1600" dirty="0"/>
          </a:p>
        </p:txBody>
      </p:sp>
      <p:sp>
        <p:nvSpPr>
          <p:cNvPr id="12" name="Text 8"/>
          <p:cNvSpPr txBox="1"/>
          <p:nvPr/>
        </p:nvSpPr>
        <p:spPr>
          <a:xfrm>
            <a:off x="1508760" y="3291840"/>
            <a:ext cx="3474720" cy="411480"/>
          </a:xfrm>
          <a:prstGeom prst="rect">
            <a:avLst/>
          </a:prstGeom>
          <a:noFill/>
          <a:ln/>
        </p:spPr>
        <p:txBody>
          <a:bodyPr wrap="square" lIns="0" tIns="0" rIns="0" bIns="0" rtlCol="0" anchor="t"/>
          <a:lstStyle/>
          <a:p>
            <a:pPr indent="0" marL="0">
              <a:buNone/>
            </a:pPr>
            <a:r>
              <a:rPr lang="en-US" sz="1250" dirty="0">
                <a:solidFill>
                  <a:schemeClr val="bg2"/>
                </a:solidFill>
              </a:rPr>
              <a:t>type · colour · style · formality, one row per item</a:t>
            </a:r>
            <a:endParaRPr lang="en-US" sz="1250" dirty="0"/>
          </a:p>
        </p:txBody>
      </p:sp>
      <p:sp>
        <p:nvSpPr>
          <p:cNvPr id="13" name="Input 3"/>
          <p:cNvSpPr/>
          <p:nvPr/>
        </p:nvSpPr>
        <p:spPr>
          <a:xfrm>
            <a:off x="548640" y="3922776"/>
            <a:ext cx="4572000" cy="914400"/>
          </a:xfrm>
          <a:prstGeom prst="roundRect">
            <a:avLst>
              <a:gd name="adj" fmla="val 16000"/>
            </a:avLst>
          </a:prstGeom>
          <a:solidFill>
            <a:schemeClr val="bg1">
              <a:alpha val="6000"/>
            </a:schemeClr>
          </a:solidFill>
          <a:ln w="9525">
            <a:solidFill>
              <a:schemeClr val="bg1">
                <a:alpha val="18000"/>
              </a:schemeClr>
            </a:solidFill>
            <a:prstDash val="solid"/>
          </a:ln>
        </p:spPr>
      </p:sp>
      <p:sp>
        <p:nvSpPr>
          <p:cNvPr id="14" name="Natural-language request circle"/>
          <p:cNvSpPr/>
          <p:nvPr/>
        </p:nvSpPr>
        <p:spPr>
          <a:xfrm>
            <a:off x="749808" y="4105656"/>
            <a:ext cx="548640" cy="548640"/>
          </a:xfrm>
          <a:prstGeom prst="ellipse">
            <a:avLst/>
          </a:prstGeom>
          <a:solidFill>
            <a:schemeClr val="accent1"/>
          </a:solidFill>
          <a:ln/>
        </p:spPr>
      </p:sp>
      <p:pic>
        <p:nvPicPr>
          <p:cNvPr id="15" name="Natural-language request icon" descr="preencoded.png">    </p:cNvPr>
          <p:cNvPicPr>
            <a:picLocks noChangeAspect="1"/>
          </p:cNvPicPr>
          <p:nvPr/>
        </p:nvPicPr>
        <p:blipFill>
          <a:blip r:embed="rId3"/>
          <a:stretch>
            <a:fillRect/>
          </a:stretch>
        </p:blipFill>
        <p:spPr>
          <a:xfrm>
            <a:off x="886968" y="4242816"/>
            <a:ext cx="274320" cy="274320"/>
          </a:xfrm>
          <a:prstGeom prst="rect">
            <a:avLst/>
          </a:prstGeom>
        </p:spPr>
      </p:pic>
      <p:sp>
        <p:nvSpPr>
          <p:cNvPr id="16" name="Text 11"/>
          <p:cNvSpPr txBox="1"/>
          <p:nvPr/>
        </p:nvSpPr>
        <p:spPr>
          <a:xfrm>
            <a:off x="1508760" y="4032504"/>
            <a:ext cx="3474720" cy="329184"/>
          </a:xfrm>
          <a:prstGeom prst="rect">
            <a:avLst/>
          </a:prstGeom>
          <a:noFill/>
          <a:ln/>
        </p:spPr>
        <p:txBody>
          <a:bodyPr wrap="square" lIns="0" tIns="0" rIns="0" bIns="0" rtlCol="0" anchor="t"/>
          <a:lstStyle/>
          <a:p>
            <a:pPr indent="0" marL="0">
              <a:buNone/>
            </a:pPr>
            <a:r>
              <a:rPr lang="en-US" sz="1600" b="1" dirty="0">
                <a:solidFill>
                  <a:schemeClr val="bg1"/>
                </a:solidFill>
              </a:rPr>
              <a:t>Natural-language request</a:t>
            </a:r>
            <a:endParaRPr lang="en-US" sz="1600" dirty="0"/>
          </a:p>
        </p:txBody>
      </p:sp>
      <p:sp>
        <p:nvSpPr>
          <p:cNvPr id="17" name="Text 12"/>
          <p:cNvSpPr txBox="1"/>
          <p:nvPr/>
        </p:nvSpPr>
        <p:spPr>
          <a:xfrm>
            <a:off x="1508760" y="4361688"/>
            <a:ext cx="3474720" cy="411480"/>
          </a:xfrm>
          <a:prstGeom prst="rect">
            <a:avLst/>
          </a:prstGeom>
          <a:noFill/>
          <a:ln/>
        </p:spPr>
        <p:txBody>
          <a:bodyPr wrap="square" lIns="0" tIns="0" rIns="0" bIns="0" rtlCol="0" anchor="t"/>
          <a:lstStyle/>
          <a:p>
            <a:pPr indent="0" marL="0">
              <a:buNone/>
            </a:pPr>
            <a:r>
              <a:rPr lang="en-US" sz="1250" dirty="0">
                <a:solidFill>
                  <a:schemeClr val="bg2"/>
                </a:solidFill>
              </a:rPr>
              <a:t>"Dinner date tonight, something smart"</a:t>
            </a:r>
            <a:endParaRPr lang="en-US" sz="1250" dirty="0"/>
          </a:p>
        </p:txBody>
      </p:sp>
      <p:sp>
        <p:nvSpPr>
          <p:cNvPr id="18" name="Input 4"/>
          <p:cNvSpPr/>
          <p:nvPr/>
        </p:nvSpPr>
        <p:spPr>
          <a:xfrm>
            <a:off x="548640" y="4992624"/>
            <a:ext cx="4572000" cy="914400"/>
          </a:xfrm>
          <a:prstGeom prst="roundRect">
            <a:avLst>
              <a:gd name="adj" fmla="val 16000"/>
            </a:avLst>
          </a:prstGeom>
          <a:solidFill>
            <a:schemeClr val="bg1">
              <a:alpha val="6000"/>
            </a:schemeClr>
          </a:solidFill>
          <a:ln w="9525">
            <a:solidFill>
              <a:schemeClr val="bg1">
                <a:alpha val="18000"/>
              </a:schemeClr>
            </a:solidFill>
            <a:prstDash val="solid"/>
          </a:ln>
        </p:spPr>
      </p:sp>
      <p:sp>
        <p:nvSpPr>
          <p:cNvPr id="19" name="Live context circle"/>
          <p:cNvSpPr/>
          <p:nvPr/>
        </p:nvSpPr>
        <p:spPr>
          <a:xfrm>
            <a:off x="749808" y="5175504"/>
            <a:ext cx="548640" cy="548640"/>
          </a:xfrm>
          <a:prstGeom prst="ellipse">
            <a:avLst/>
          </a:prstGeom>
          <a:solidFill>
            <a:schemeClr val="accent1"/>
          </a:solidFill>
          <a:ln/>
        </p:spPr>
      </p:sp>
      <p:pic>
        <p:nvPicPr>
          <p:cNvPr id="20" name="Live context icon" descr="preencoded.png">    </p:cNvPr>
          <p:cNvPicPr>
            <a:picLocks noChangeAspect="1"/>
          </p:cNvPicPr>
          <p:nvPr/>
        </p:nvPicPr>
        <p:blipFill>
          <a:blip r:embed="rId4"/>
          <a:stretch>
            <a:fillRect/>
          </a:stretch>
        </p:blipFill>
        <p:spPr>
          <a:xfrm>
            <a:off x="886968" y="5312664"/>
            <a:ext cx="274320" cy="274320"/>
          </a:xfrm>
          <a:prstGeom prst="rect">
            <a:avLst/>
          </a:prstGeom>
        </p:spPr>
      </p:pic>
      <p:sp>
        <p:nvSpPr>
          <p:cNvPr id="21" name="Text 15"/>
          <p:cNvSpPr txBox="1"/>
          <p:nvPr/>
        </p:nvSpPr>
        <p:spPr>
          <a:xfrm>
            <a:off x="1508760" y="5102352"/>
            <a:ext cx="3474720" cy="329184"/>
          </a:xfrm>
          <a:prstGeom prst="rect">
            <a:avLst/>
          </a:prstGeom>
          <a:noFill/>
          <a:ln/>
        </p:spPr>
        <p:txBody>
          <a:bodyPr wrap="square" lIns="0" tIns="0" rIns="0" bIns="0" rtlCol="0" anchor="t"/>
          <a:lstStyle/>
          <a:p>
            <a:pPr indent="0" marL="0">
              <a:buNone/>
            </a:pPr>
            <a:r>
              <a:rPr lang="en-US" sz="1600" b="1" dirty="0">
                <a:solidFill>
                  <a:schemeClr val="bg1"/>
                </a:solidFill>
              </a:rPr>
              <a:t>Live context</a:t>
            </a:r>
            <a:endParaRPr lang="en-US" sz="1600" dirty="0"/>
          </a:p>
        </p:txBody>
      </p:sp>
      <p:sp>
        <p:nvSpPr>
          <p:cNvPr id="22" name="Text 16"/>
          <p:cNvSpPr txBox="1"/>
          <p:nvPr/>
        </p:nvSpPr>
        <p:spPr>
          <a:xfrm>
            <a:off x="1508760" y="5431536"/>
            <a:ext cx="3474720" cy="411480"/>
          </a:xfrm>
          <a:prstGeom prst="rect">
            <a:avLst/>
          </a:prstGeom>
          <a:noFill/>
          <a:ln/>
        </p:spPr>
        <p:txBody>
          <a:bodyPr wrap="square" lIns="0" tIns="0" rIns="0" bIns="0" rtlCol="0" anchor="t"/>
          <a:lstStyle/>
          <a:p>
            <a:pPr indent="0" marL="0">
              <a:buNone/>
            </a:pPr>
            <a:r>
              <a:rPr lang="en-US" sz="1250" dirty="0">
                <a:solidFill>
                  <a:schemeClr val="bg2"/>
                </a:solidFill>
              </a:rPr>
              <a:t>"6°C and rainy" from the phone's weather lookup</a:t>
            </a:r>
            <a:endParaRPr lang="en-US" sz="1250" dirty="0"/>
          </a:p>
        </p:txBody>
      </p:sp>
      <p:pic>
        <p:nvPicPr>
          <p:cNvPr id="23" name="Arrow into reasoning" descr="preencoded.png">    </p:cNvPr>
          <p:cNvPicPr>
            <a:picLocks noChangeAspect="1"/>
          </p:cNvPicPr>
          <p:nvPr/>
        </p:nvPicPr>
        <p:blipFill>
          <a:blip r:embed="rId5"/>
          <a:stretch>
            <a:fillRect/>
          </a:stretch>
        </p:blipFill>
        <p:spPr>
          <a:xfrm>
            <a:off x="5285232" y="3520440"/>
            <a:ext cx="411480" cy="411480"/>
          </a:xfrm>
          <a:prstGeom prst="rect">
            <a:avLst/>
          </a:prstGeom>
        </p:spPr>
      </p:pic>
      <p:sp>
        <p:nvSpPr>
          <p:cNvPr id="24" name="Reasoning card"/>
          <p:cNvSpPr/>
          <p:nvPr/>
        </p:nvSpPr>
        <p:spPr>
          <a:xfrm>
            <a:off x="5852160" y="2377440"/>
            <a:ext cx="2743200" cy="2697480"/>
          </a:xfrm>
          <a:prstGeom prst="roundRect">
            <a:avLst>
              <a:gd name="adj" fmla="val 5424"/>
            </a:avLst>
          </a:prstGeom>
          <a:solidFill>
            <a:schemeClr val="accent1">
              <a:alpha val="20000"/>
            </a:schemeClr>
          </a:solidFill>
          <a:ln w="9525">
            <a:solidFill>
              <a:schemeClr val="bg1">
                <a:alpha val="18000"/>
              </a:schemeClr>
            </a:solidFill>
            <a:prstDash val="solid"/>
          </a:ln>
        </p:spPr>
      </p:sp>
      <p:sp>
        <p:nvSpPr>
          <p:cNvPr id="25" name="Gemini circle"/>
          <p:cNvSpPr/>
          <p:nvPr/>
        </p:nvSpPr>
        <p:spPr>
          <a:xfrm>
            <a:off x="6858000" y="2606040"/>
            <a:ext cx="731520" cy="731520"/>
          </a:xfrm>
          <a:prstGeom prst="ellipse">
            <a:avLst/>
          </a:prstGeom>
          <a:solidFill>
            <a:schemeClr val="accent1"/>
          </a:solidFill>
          <a:ln/>
        </p:spPr>
      </p:sp>
      <p:pic>
        <p:nvPicPr>
          <p:cNvPr id="26" name="Gemini icon" descr="preencoded.png">    </p:cNvPr>
          <p:cNvPicPr>
            <a:picLocks noChangeAspect="1"/>
          </p:cNvPicPr>
          <p:nvPr/>
        </p:nvPicPr>
        <p:blipFill>
          <a:blip r:embed="rId6"/>
          <a:stretch>
            <a:fillRect/>
          </a:stretch>
        </p:blipFill>
        <p:spPr>
          <a:xfrm>
            <a:off x="7040880" y="2788920"/>
            <a:ext cx="365760" cy="365760"/>
          </a:xfrm>
          <a:prstGeom prst="rect">
            <a:avLst/>
          </a:prstGeom>
        </p:spPr>
      </p:pic>
      <p:sp>
        <p:nvSpPr>
          <p:cNvPr id="27" name="Text 19"/>
          <p:cNvSpPr txBox="1"/>
          <p:nvPr/>
        </p:nvSpPr>
        <p:spPr>
          <a:xfrm>
            <a:off x="5989320" y="3474720"/>
            <a:ext cx="2468880" cy="365760"/>
          </a:xfrm>
          <a:prstGeom prst="rect">
            <a:avLst/>
          </a:prstGeom>
          <a:noFill/>
          <a:ln/>
        </p:spPr>
        <p:txBody>
          <a:bodyPr wrap="square" lIns="0" tIns="0" rIns="0" bIns="0" rtlCol="0" anchor="t"/>
          <a:lstStyle/>
          <a:p>
            <a:pPr algn="ctr" indent="0" marL="0">
              <a:buNone/>
            </a:pPr>
            <a:r>
              <a:rPr lang="en-US" sz="1700" b="1" dirty="0">
                <a:solidFill>
                  <a:schemeClr val="bg1"/>
                </a:solidFill>
              </a:rPr>
              <a:t>Gemini 3.6 Flash</a:t>
            </a:r>
            <a:endParaRPr lang="en-US" sz="1700" dirty="0"/>
          </a:p>
        </p:txBody>
      </p:sp>
      <p:sp>
        <p:nvSpPr>
          <p:cNvPr id="28" name="Text 20"/>
          <p:cNvSpPr txBox="1"/>
          <p:nvPr/>
        </p:nvSpPr>
        <p:spPr>
          <a:xfrm>
            <a:off x="6035040" y="3886200"/>
            <a:ext cx="2377440" cy="1005840"/>
          </a:xfrm>
          <a:prstGeom prst="rect">
            <a:avLst/>
          </a:prstGeom>
          <a:noFill/>
          <a:ln/>
        </p:spPr>
        <p:txBody>
          <a:bodyPr wrap="square" lIns="0" tIns="0" rIns="0" bIns="0" rtlCol="0" anchor="t"/>
          <a:lstStyle/>
          <a:p>
            <a:pPr algn="ctr" indent="0" marL="0">
              <a:buNone/>
            </a:pPr>
            <a:r>
              <a:rPr lang="en-US" sz="1250" dirty="0">
                <a:solidFill>
                  <a:schemeClr val="bg1"/>
                </a:solidFill>
              </a:rPr>
              <a:t>Reasons over attributes, request and weather. JSON mode, ids only.</a:t>
            </a:r>
            <a:endParaRPr lang="en-US" sz="1250" dirty="0"/>
          </a:p>
        </p:txBody>
      </p:sp>
      <p:pic>
        <p:nvPicPr>
          <p:cNvPr id="29" name="Arrow out of reasoning" descr="preencoded.png">    </p:cNvPr>
          <p:cNvPicPr>
            <a:picLocks noChangeAspect="1"/>
          </p:cNvPicPr>
          <p:nvPr/>
        </p:nvPicPr>
        <p:blipFill>
          <a:blip r:embed="rId7"/>
          <a:stretch>
            <a:fillRect/>
          </a:stretch>
        </p:blipFill>
        <p:spPr>
          <a:xfrm>
            <a:off x="8750808" y="3520440"/>
            <a:ext cx="411480" cy="411480"/>
          </a:xfrm>
          <a:prstGeom prst="rect">
            <a:avLst/>
          </a:prstGeom>
        </p:spPr>
      </p:pic>
      <p:sp>
        <p:nvSpPr>
          <p:cNvPr id="30" name="Output text card"/>
          <p:cNvSpPr/>
          <p:nvPr/>
        </p:nvSpPr>
        <p:spPr>
          <a:xfrm>
            <a:off x="9326880" y="1783080"/>
            <a:ext cx="2313432" cy="2057400"/>
          </a:xfrm>
          <a:prstGeom prst="roundRect">
            <a:avLst>
              <a:gd name="adj" fmla="val 7111"/>
            </a:avLst>
          </a:prstGeom>
          <a:solidFill>
            <a:schemeClr val="bg1">
              <a:alpha val="6000"/>
            </a:schemeClr>
          </a:solidFill>
          <a:ln w="9525">
            <a:solidFill>
              <a:schemeClr val="bg1">
                <a:alpha val="18000"/>
              </a:schemeClr>
            </a:solidFill>
            <a:prstDash val="solid"/>
          </a:ln>
        </p:spPr>
      </p:sp>
      <p:sp>
        <p:nvSpPr>
          <p:cNvPr id="31" name="Text out circle"/>
          <p:cNvSpPr/>
          <p:nvPr/>
        </p:nvSpPr>
        <p:spPr>
          <a:xfrm>
            <a:off x="9528048" y="1965960"/>
            <a:ext cx="548640" cy="548640"/>
          </a:xfrm>
          <a:prstGeom prst="ellipse">
            <a:avLst/>
          </a:prstGeom>
          <a:solidFill>
            <a:schemeClr val="accent1"/>
          </a:solidFill>
          <a:ln/>
        </p:spPr>
      </p:sp>
      <p:pic>
        <p:nvPicPr>
          <p:cNvPr id="32" name="Text out icon" descr="preencoded.png">    </p:cNvPr>
          <p:cNvPicPr>
            <a:picLocks noChangeAspect="1"/>
          </p:cNvPicPr>
          <p:nvPr/>
        </p:nvPicPr>
        <p:blipFill>
          <a:blip r:embed="rId8"/>
          <a:stretch>
            <a:fillRect/>
          </a:stretch>
        </p:blipFill>
        <p:spPr>
          <a:xfrm>
            <a:off x="9665208" y="2103120"/>
            <a:ext cx="274320" cy="274320"/>
          </a:xfrm>
          <a:prstGeom prst="rect">
            <a:avLst/>
          </a:prstGeom>
        </p:spPr>
      </p:pic>
      <p:sp>
        <p:nvSpPr>
          <p:cNvPr id="33" name="Text 23"/>
          <p:cNvSpPr txBox="1"/>
          <p:nvPr/>
        </p:nvSpPr>
        <p:spPr>
          <a:xfrm>
            <a:off x="9528048" y="2651760"/>
            <a:ext cx="1965960" cy="1143000"/>
          </a:xfrm>
          <a:prstGeom prst="rect">
            <a:avLst/>
          </a:prstGeom>
          <a:noFill/>
          <a:ln/>
        </p:spPr>
        <p:txBody>
          <a:bodyPr wrap="square" lIns="0" tIns="0" rIns="0" bIns="0" rtlCol="0" anchor="t"/>
          <a:lstStyle/>
          <a:p>
            <a:pPr indent="0" marL="0">
              <a:buNone/>
            </a:pPr>
            <a:r>
              <a:rPr lang="en-US" sz="1300" b="1" dirty="0">
                <a:solidFill>
                  <a:schemeClr val="accent3"/>
                </a:solidFill>
              </a:rPr>
              <a:t>Text out</a:t>
            </a:r>
            <a:endParaRPr lang="en-US" sz="1300" dirty="0"/>
          </a:p>
          <a:p>
            <a:pPr indent="0" marL="0">
              <a:buNone/>
            </a:pPr>
            <a:r>
              <a:rPr lang="en-US" sz="1300" dirty="0">
                <a:solidFill>
                  <a:schemeClr val="bg1"/>
                </a:solidFill>
              </a:rPr>
              <a:t>Two outfits as item ids + a short explanation, validated in code</a:t>
            </a:r>
            <a:endParaRPr lang="en-US" sz="1300" dirty="0"/>
          </a:p>
        </p:txBody>
      </p:sp>
      <p:sp>
        <p:nvSpPr>
          <p:cNvPr id="34" name="Output image card"/>
          <p:cNvSpPr/>
          <p:nvPr/>
        </p:nvSpPr>
        <p:spPr>
          <a:xfrm>
            <a:off x="9326880" y="4023360"/>
            <a:ext cx="2313432" cy="2057400"/>
          </a:xfrm>
          <a:prstGeom prst="roundRect">
            <a:avLst>
              <a:gd name="adj" fmla="val 7111"/>
            </a:avLst>
          </a:prstGeom>
          <a:solidFill>
            <a:schemeClr val="bg1">
              <a:alpha val="6000"/>
            </a:schemeClr>
          </a:solidFill>
          <a:ln w="9525">
            <a:solidFill>
              <a:schemeClr val="bg1">
                <a:alpha val="18000"/>
              </a:schemeClr>
            </a:solidFill>
            <a:prstDash val="solid"/>
          </a:ln>
        </p:spPr>
      </p:sp>
      <p:sp>
        <p:nvSpPr>
          <p:cNvPr id="35" name="Image out circle"/>
          <p:cNvSpPr/>
          <p:nvPr/>
        </p:nvSpPr>
        <p:spPr>
          <a:xfrm>
            <a:off x="9528048" y="4206240"/>
            <a:ext cx="548640" cy="548640"/>
          </a:xfrm>
          <a:prstGeom prst="ellipse">
            <a:avLst/>
          </a:prstGeom>
          <a:solidFill>
            <a:schemeClr val="accent1"/>
          </a:solidFill>
          <a:ln/>
        </p:spPr>
      </p:sp>
      <p:pic>
        <p:nvPicPr>
          <p:cNvPr id="36" name="Image out icon" descr="preencoded.png">    </p:cNvPr>
          <p:cNvPicPr>
            <a:picLocks noChangeAspect="1"/>
          </p:cNvPicPr>
          <p:nvPr/>
        </p:nvPicPr>
        <p:blipFill>
          <a:blip r:embed="rId9"/>
          <a:stretch>
            <a:fillRect/>
          </a:stretch>
        </p:blipFill>
        <p:spPr>
          <a:xfrm>
            <a:off x="9665208" y="4343400"/>
            <a:ext cx="274320" cy="274320"/>
          </a:xfrm>
          <a:prstGeom prst="rect">
            <a:avLst/>
          </a:prstGeom>
        </p:spPr>
      </p:pic>
      <p:sp>
        <p:nvSpPr>
          <p:cNvPr id="37" name="Text 26"/>
          <p:cNvSpPr txBox="1"/>
          <p:nvPr/>
        </p:nvSpPr>
        <p:spPr>
          <a:xfrm>
            <a:off x="9528048" y="4892040"/>
            <a:ext cx="1965960" cy="1143000"/>
          </a:xfrm>
          <a:prstGeom prst="rect">
            <a:avLst/>
          </a:prstGeom>
          <a:noFill/>
          <a:ln/>
        </p:spPr>
        <p:txBody>
          <a:bodyPr wrap="square" lIns="0" tIns="0" rIns="0" bIns="0" rtlCol="0" anchor="t"/>
          <a:lstStyle/>
          <a:p>
            <a:pPr indent="0" marL="0">
              <a:buNone/>
            </a:pPr>
            <a:r>
              <a:rPr lang="en-US" sz="1300" b="1" dirty="0">
                <a:solidFill>
                  <a:schemeClr val="accent3"/>
                </a:solidFill>
              </a:rPr>
              <a:t>Image out</a:t>
            </a:r>
            <a:endParaRPr lang="en-US" sz="1300" dirty="0"/>
          </a:p>
          <a:p>
            <a:pPr indent="0" marL="0">
              <a:buNone/>
            </a:pPr>
            <a:r>
              <a:rPr lang="en-US" sz="1300" dirty="0">
                <a:solidFill>
                  <a:schemeClr val="bg1"/>
                </a:solidFill>
              </a:rPr>
              <a:t>Garment images + a faceless mannequin become a try-on photo</a:t>
            </a:r>
            <a:endParaRPr lang="en-US" sz="1300" dirty="0"/>
          </a:p>
        </p:txBody>
      </p:sp>
      <p:sp>
        <p:nvSpPr>
          <p:cNvPr id="38" name="Text 27"/>
          <p:cNvSpPr txBox="1"/>
          <p:nvPr/>
        </p:nvSpPr>
        <p:spPr>
          <a:xfrm>
            <a:off x="5577840" y="5257800"/>
            <a:ext cx="3291840" cy="685800"/>
          </a:xfrm>
          <a:prstGeom prst="rect">
            <a:avLst/>
          </a:prstGeom>
          <a:noFill/>
          <a:ln/>
        </p:spPr>
        <p:txBody>
          <a:bodyPr wrap="square" lIns="0" tIns="0" rIns="0" bIns="0" rtlCol="0" anchor="t"/>
          <a:lstStyle/>
          <a:p>
            <a:pPr algn="ctr" indent="0" marL="0">
              <a:buNone/>
            </a:pPr>
            <a:r>
              <a:rPr lang="en-US" sz="1350" i="1" dirty="0">
                <a:solidFill>
                  <a:schemeClr val="accent3"/>
                </a:solidFill>
              </a:rPr>
              <a:t>Pixels become rows first. Gemini never reasons over raw photos.</a:t>
            </a:r>
            <a:endParaRPr lang="en-US" sz="1350" dirty="0"/>
          </a:p>
        </p:txBody>
      </p:sp>
      <p:sp>
        <p:nvSpPr>
          <p:cNvPr id="25" name="Slide Number Placeholder 0"/>
          <p:cNvSpPr>
            <a:spLocks noGrp="1"/>
          </p:cNvSpPr>
          <p:nvPr>
            <p:ph type="sldNum" sz="quarter" idx="4294967295"/>
          </p:nvPr>
        </p:nvSpPr>
        <p:spPr>
          <a:xfrm>
            <a:off x="11064240" y="6382512"/>
            <a:ext cx="57607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body" hasCustomPrompt="1"/>
          </p:nvPr>
        </p:nvSpPr>
        <p:spPr>
          <a:xfrm>
            <a:off x="548640" y="384048"/>
            <a:ext cx="8229600" cy="292608"/>
          </a:xfrm>
          <a:prstGeom prst="rect">
            <a:avLst/>
          </a:prstGeom>
          <a:noFill/>
          <a:ln/>
        </p:spPr>
        <p:txBody>
          <a:bodyPr wrap="square" lIns="0" tIns="0" rIns="0" bIns="0" rtlCol="0" anchor="ctr"/>
          <a:lstStyle/>
          <a:p>
            <a:pPr algn="l" indent="0" marL="0">
              <a:buNone/>
            </a:pPr>
            <a:r>
              <a:rPr lang="en-US" sz="1200" b="1" spc="300" kern="0" dirty="0">
                <a:solidFill>
                  <a:schemeClr val="accent1"/>
                </a:solidFill>
              </a:rPr>
              <a:t>INTEGRATION</a:t>
            </a:r>
            <a:endParaRPr lang="en-US" sz="1200" dirty="0"/>
          </a:p>
        </p:txBody>
      </p:sp>
      <p:sp>
        <p:nvSpPr>
          <p:cNvPr id="3" name="Text 1"/>
          <p:cNvSpPr/>
          <p:nvPr>
            <p:ph idx="102" type="title" hasCustomPrompt="1"/>
          </p:nvPr>
        </p:nvSpPr>
        <p:spPr>
          <a:xfrm>
            <a:off x="548640" y="694944"/>
            <a:ext cx="11064240" cy="749808"/>
          </a:xfrm>
          <a:prstGeom prst="rect">
            <a:avLst/>
          </a:prstGeom>
          <a:noFill/>
          <a:ln/>
        </p:spPr>
        <p:txBody>
          <a:bodyPr wrap="square" lIns="0" tIns="0" rIns="0" bIns="0" rtlCol="0" anchor="t"/>
          <a:lstStyle/>
          <a:p>
            <a:pPr algn="l" indent="0" marL="0">
              <a:buNone/>
            </a:pPr>
            <a:r>
              <a:rPr lang="en-US" sz="3200" b="1" dirty="0">
                <a:solidFill>
                  <a:schemeClr val="bg1"/>
                </a:solidFill>
                <a:latin typeface="Cambria" pitchFamily="34" charset="0"/>
                <a:ea typeface="Cambria" pitchFamily="34" charset="-122"/>
                <a:cs typeface="Cambria" pitchFamily="34" charset="-120"/>
              </a:rPr>
              <a:t>One API, one source of truth, models behind it</a:t>
            </a:r>
            <a:endParaRPr lang="en-US" sz="3200" dirty="0"/>
          </a:p>
        </p:txBody>
      </p:sp>
      <p:sp>
        <p:nvSpPr>
          <p:cNvPr id="4" name="Mobile app"/>
          <p:cNvSpPr/>
          <p:nvPr/>
        </p:nvSpPr>
        <p:spPr>
          <a:xfrm>
            <a:off x="548640" y="1828800"/>
            <a:ext cx="3017520" cy="1965960"/>
          </a:xfrm>
          <a:prstGeom prst="roundRect">
            <a:avLst>
              <a:gd name="adj" fmla="val 7442"/>
            </a:avLst>
          </a:prstGeom>
          <a:solidFill>
            <a:schemeClr val="bg1">
              <a:alpha val="6000"/>
            </a:schemeClr>
          </a:solidFill>
          <a:ln w="9525">
            <a:solidFill>
              <a:schemeClr val="bg1">
                <a:alpha val="18000"/>
              </a:schemeClr>
            </a:solidFill>
            <a:prstDash val="solid"/>
          </a:ln>
        </p:spPr>
      </p:sp>
      <p:sp>
        <p:nvSpPr>
          <p:cNvPr id="5" name="Mobile app circle"/>
          <p:cNvSpPr/>
          <p:nvPr/>
        </p:nvSpPr>
        <p:spPr>
          <a:xfrm>
            <a:off x="804672" y="2103120"/>
            <a:ext cx="566928" cy="566928"/>
          </a:xfrm>
          <a:prstGeom prst="ellipse">
            <a:avLst/>
          </a:prstGeom>
          <a:solidFill>
            <a:schemeClr val="accent1"/>
          </a:solidFill>
          <a:ln/>
        </p:spPr>
      </p:sp>
      <p:pic>
        <p:nvPicPr>
          <p:cNvPr id="6" name="Mobile app icon" descr="preencoded.png">    </p:cNvPr>
          <p:cNvPicPr>
            <a:picLocks noChangeAspect="1"/>
          </p:cNvPicPr>
          <p:nvPr/>
        </p:nvPicPr>
        <p:blipFill>
          <a:blip r:embed="rId1"/>
          <a:stretch>
            <a:fillRect/>
          </a:stretch>
        </p:blipFill>
        <p:spPr>
          <a:xfrm>
            <a:off x="946404" y="2244852"/>
            <a:ext cx="283464" cy="283464"/>
          </a:xfrm>
          <a:prstGeom prst="rect">
            <a:avLst/>
          </a:prstGeom>
        </p:spPr>
      </p:pic>
      <p:sp>
        <p:nvSpPr>
          <p:cNvPr id="7" name="Text 4"/>
          <p:cNvSpPr txBox="1"/>
          <p:nvPr/>
        </p:nvSpPr>
        <p:spPr>
          <a:xfrm>
            <a:off x="1508760" y="2103120"/>
            <a:ext cx="1828800" cy="566928"/>
          </a:xfrm>
          <a:prstGeom prst="rect">
            <a:avLst/>
          </a:prstGeom>
          <a:noFill/>
          <a:ln/>
        </p:spPr>
        <p:txBody>
          <a:bodyPr wrap="square" lIns="0" tIns="0" rIns="0" bIns="0" rtlCol="0" anchor="ctr"/>
          <a:lstStyle/>
          <a:p>
            <a:pPr indent="0" marL="0">
              <a:buNone/>
            </a:pPr>
            <a:r>
              <a:rPr lang="en-US" sz="1800" b="1" dirty="0">
                <a:solidFill>
                  <a:schemeClr val="bg1"/>
                </a:solidFill>
              </a:rPr>
              <a:t>Mobile app</a:t>
            </a:r>
            <a:endParaRPr lang="en-US" sz="1800" dirty="0"/>
          </a:p>
        </p:txBody>
      </p:sp>
      <p:sp>
        <p:nvSpPr>
          <p:cNvPr id="8" name="Text 5"/>
          <p:cNvSpPr txBox="1"/>
          <p:nvPr/>
        </p:nvSpPr>
        <p:spPr>
          <a:xfrm>
            <a:off x="804672" y="2816352"/>
            <a:ext cx="2505456" cy="868680"/>
          </a:xfrm>
          <a:prstGeom prst="rect">
            <a:avLst/>
          </a:prstGeom>
          <a:noFill/>
          <a:ln/>
        </p:spPr>
        <p:txBody>
          <a:bodyPr wrap="square" lIns="0" tIns="0" rIns="0" bIns="0" rtlCol="0" anchor="t"/>
          <a:lstStyle/>
          <a:p>
            <a:pPr indent="0" marL="0">
              <a:lnSpc>
                <a:spcPct val="112000"/>
              </a:lnSpc>
              <a:buNone/>
            </a:pPr>
            <a:r>
              <a:rPr lang="en-US" sz="1400" dirty="0">
                <a:solidFill>
                  <a:schemeClr val="bg2"/>
                </a:solidFill>
              </a:rPr>
              <a:t>Expo / React Native. Uploads photos, sends requests plus live weather, polls jobs.</a:t>
            </a:r>
            <a:endParaRPr lang="en-US" sz="1400" dirty="0"/>
          </a:p>
        </p:txBody>
      </p:sp>
      <p:sp>
        <p:nvSpPr>
          <p:cNvPr id="9" name="FastAPI"/>
          <p:cNvSpPr/>
          <p:nvPr/>
        </p:nvSpPr>
        <p:spPr>
          <a:xfrm>
            <a:off x="4160520" y="1828800"/>
            <a:ext cx="3840480" cy="1965960"/>
          </a:xfrm>
          <a:prstGeom prst="roundRect">
            <a:avLst>
              <a:gd name="adj" fmla="val 7442"/>
            </a:avLst>
          </a:prstGeom>
          <a:solidFill>
            <a:schemeClr val="bg1">
              <a:alpha val="6000"/>
            </a:schemeClr>
          </a:solidFill>
          <a:ln w="9525">
            <a:solidFill>
              <a:schemeClr val="bg1">
                <a:alpha val="18000"/>
              </a:schemeClr>
            </a:solidFill>
            <a:prstDash val="solid"/>
          </a:ln>
        </p:spPr>
      </p:sp>
      <p:sp>
        <p:nvSpPr>
          <p:cNvPr id="10" name="FastAPI circle"/>
          <p:cNvSpPr/>
          <p:nvPr/>
        </p:nvSpPr>
        <p:spPr>
          <a:xfrm>
            <a:off x="4416552" y="2103120"/>
            <a:ext cx="566928" cy="566928"/>
          </a:xfrm>
          <a:prstGeom prst="ellipse">
            <a:avLst/>
          </a:prstGeom>
          <a:solidFill>
            <a:schemeClr val="accent1"/>
          </a:solidFill>
          <a:ln/>
        </p:spPr>
      </p:sp>
      <p:pic>
        <p:nvPicPr>
          <p:cNvPr id="11" name="FastAPI icon" descr="preencoded.png">    </p:cNvPr>
          <p:cNvPicPr>
            <a:picLocks noChangeAspect="1"/>
          </p:cNvPicPr>
          <p:nvPr/>
        </p:nvPicPr>
        <p:blipFill>
          <a:blip r:embed="rId2"/>
          <a:stretch>
            <a:fillRect/>
          </a:stretch>
        </p:blipFill>
        <p:spPr>
          <a:xfrm>
            <a:off x="4558284" y="2244852"/>
            <a:ext cx="283464" cy="283464"/>
          </a:xfrm>
          <a:prstGeom prst="rect">
            <a:avLst/>
          </a:prstGeom>
        </p:spPr>
      </p:pic>
      <p:sp>
        <p:nvSpPr>
          <p:cNvPr id="12" name="Text 8"/>
          <p:cNvSpPr txBox="1"/>
          <p:nvPr/>
        </p:nvSpPr>
        <p:spPr>
          <a:xfrm>
            <a:off x="5120640" y="2103120"/>
            <a:ext cx="2651760" cy="566928"/>
          </a:xfrm>
          <a:prstGeom prst="rect">
            <a:avLst/>
          </a:prstGeom>
          <a:noFill/>
          <a:ln/>
        </p:spPr>
        <p:txBody>
          <a:bodyPr wrap="square" lIns="0" tIns="0" rIns="0" bIns="0" rtlCol="0" anchor="ctr"/>
          <a:lstStyle/>
          <a:p>
            <a:pPr indent="0" marL="0">
              <a:buNone/>
            </a:pPr>
            <a:r>
              <a:rPr lang="en-US" sz="1800" b="1" dirty="0">
                <a:solidFill>
                  <a:schemeClr val="bg1"/>
                </a:solidFill>
              </a:rPr>
              <a:t>FastAPI backend</a:t>
            </a:r>
            <a:endParaRPr lang="en-US" sz="1800" dirty="0"/>
          </a:p>
        </p:txBody>
      </p:sp>
      <p:sp>
        <p:nvSpPr>
          <p:cNvPr id="13" name="Text 9"/>
          <p:cNvSpPr txBox="1"/>
          <p:nvPr/>
        </p:nvSpPr>
        <p:spPr>
          <a:xfrm>
            <a:off x="4416552" y="2816352"/>
            <a:ext cx="3328416" cy="868680"/>
          </a:xfrm>
          <a:prstGeom prst="rect">
            <a:avLst/>
          </a:prstGeom>
          <a:noFill/>
          <a:ln/>
        </p:spPr>
        <p:txBody>
          <a:bodyPr wrap="square" lIns="0" tIns="0" rIns="0" bIns="0" rtlCol="0" anchor="t"/>
          <a:lstStyle/>
          <a:p>
            <a:pPr indent="0" marL="0">
              <a:lnSpc>
                <a:spcPct val="112000"/>
              </a:lnSpc>
              <a:buNone/>
            </a:pPr>
            <a:r>
              <a:rPr lang="en-US" sz="1400" dirty="0">
                <a:solidFill>
                  <a:schemeClr val="bg2"/>
                </a:solidFill>
              </a:rPr>
              <a:t>Railway. Verifies Supabase JWTs, queries with the user's own token so RLS applies, runs slow work in the background.</a:t>
            </a:r>
            <a:endParaRPr lang="en-US" sz="1400" dirty="0"/>
          </a:p>
        </p:txBody>
      </p:sp>
      <p:sp>
        <p:nvSpPr>
          <p:cNvPr id="14" name="Supabase"/>
          <p:cNvSpPr/>
          <p:nvPr/>
        </p:nvSpPr>
        <p:spPr>
          <a:xfrm>
            <a:off x="8622792" y="1828800"/>
            <a:ext cx="3017520" cy="1965960"/>
          </a:xfrm>
          <a:prstGeom prst="roundRect">
            <a:avLst>
              <a:gd name="adj" fmla="val 7442"/>
            </a:avLst>
          </a:prstGeom>
          <a:solidFill>
            <a:schemeClr val="bg1">
              <a:alpha val="6000"/>
            </a:schemeClr>
          </a:solidFill>
          <a:ln w="9525">
            <a:solidFill>
              <a:schemeClr val="bg1">
                <a:alpha val="18000"/>
              </a:schemeClr>
            </a:solidFill>
            <a:prstDash val="solid"/>
          </a:ln>
        </p:spPr>
      </p:sp>
      <p:sp>
        <p:nvSpPr>
          <p:cNvPr id="15" name="Supabase circle"/>
          <p:cNvSpPr/>
          <p:nvPr/>
        </p:nvSpPr>
        <p:spPr>
          <a:xfrm>
            <a:off x="8878824" y="2103120"/>
            <a:ext cx="566928" cy="566928"/>
          </a:xfrm>
          <a:prstGeom prst="ellipse">
            <a:avLst/>
          </a:prstGeom>
          <a:solidFill>
            <a:schemeClr val="accent1"/>
          </a:solidFill>
          <a:ln/>
        </p:spPr>
      </p:sp>
      <p:pic>
        <p:nvPicPr>
          <p:cNvPr id="16" name="Supabase icon" descr="preencoded.png">    </p:cNvPr>
          <p:cNvPicPr>
            <a:picLocks noChangeAspect="1"/>
          </p:cNvPicPr>
          <p:nvPr/>
        </p:nvPicPr>
        <p:blipFill>
          <a:blip r:embed="rId3"/>
          <a:stretch>
            <a:fillRect/>
          </a:stretch>
        </p:blipFill>
        <p:spPr>
          <a:xfrm>
            <a:off x="9020556" y="2244852"/>
            <a:ext cx="283464" cy="283464"/>
          </a:xfrm>
          <a:prstGeom prst="rect">
            <a:avLst/>
          </a:prstGeom>
        </p:spPr>
      </p:pic>
      <p:sp>
        <p:nvSpPr>
          <p:cNvPr id="17" name="Text 12"/>
          <p:cNvSpPr txBox="1"/>
          <p:nvPr/>
        </p:nvSpPr>
        <p:spPr>
          <a:xfrm>
            <a:off x="9582912" y="2103120"/>
            <a:ext cx="1828800" cy="566928"/>
          </a:xfrm>
          <a:prstGeom prst="rect">
            <a:avLst/>
          </a:prstGeom>
          <a:noFill/>
          <a:ln/>
        </p:spPr>
        <p:txBody>
          <a:bodyPr wrap="square" lIns="0" tIns="0" rIns="0" bIns="0" rtlCol="0" anchor="ctr"/>
          <a:lstStyle/>
          <a:p>
            <a:pPr indent="0" marL="0">
              <a:buNone/>
            </a:pPr>
            <a:r>
              <a:rPr lang="en-US" sz="1800" b="1" dirty="0">
                <a:solidFill>
                  <a:schemeClr val="bg1"/>
                </a:solidFill>
              </a:rPr>
              <a:t>Supabase</a:t>
            </a:r>
            <a:endParaRPr lang="en-US" sz="1800" dirty="0"/>
          </a:p>
        </p:txBody>
      </p:sp>
      <p:sp>
        <p:nvSpPr>
          <p:cNvPr id="18" name="Text 13"/>
          <p:cNvSpPr txBox="1"/>
          <p:nvPr/>
        </p:nvSpPr>
        <p:spPr>
          <a:xfrm>
            <a:off x="8878824" y="2816352"/>
            <a:ext cx="2505456" cy="868680"/>
          </a:xfrm>
          <a:prstGeom prst="rect">
            <a:avLst/>
          </a:prstGeom>
          <a:noFill/>
          <a:ln/>
        </p:spPr>
        <p:txBody>
          <a:bodyPr wrap="square" lIns="0" tIns="0" rIns="0" bIns="0" rtlCol="0" anchor="t"/>
          <a:lstStyle/>
          <a:p>
            <a:pPr indent="0" marL="0">
              <a:lnSpc>
                <a:spcPct val="112000"/>
              </a:lnSpc>
              <a:buNone/>
            </a:pPr>
            <a:r>
              <a:rPr lang="en-US" sz="1400" dirty="0">
                <a:solidFill>
                  <a:schemeClr val="bg2"/>
                </a:solidFill>
              </a:rPr>
              <a:t>Postgres with Row Level Security on user tables. Storage for originals and processed PNGs.</a:t>
            </a:r>
            <a:endParaRPr lang="en-US" sz="1400" dirty="0"/>
          </a:p>
        </p:txBody>
      </p:sp>
      <p:sp>
        <p:nvSpPr>
          <p:cNvPr id="19" name="Vision models"/>
          <p:cNvSpPr/>
          <p:nvPr/>
        </p:nvSpPr>
        <p:spPr>
          <a:xfrm>
            <a:off x="548640" y="4114800"/>
            <a:ext cx="5349240" cy="1920240"/>
          </a:xfrm>
          <a:prstGeom prst="roundRect">
            <a:avLst>
              <a:gd name="adj" fmla="val 7619"/>
            </a:avLst>
          </a:prstGeom>
          <a:solidFill>
            <a:schemeClr val="bg1">
              <a:alpha val="6000"/>
            </a:schemeClr>
          </a:solidFill>
          <a:ln w="9525">
            <a:solidFill>
              <a:schemeClr val="bg1">
                <a:alpha val="18000"/>
              </a:schemeClr>
            </a:solidFill>
            <a:prstDash val="solid"/>
          </a:ln>
        </p:spPr>
      </p:sp>
      <p:sp>
        <p:nvSpPr>
          <p:cNvPr id="20" name="Vision models circle"/>
          <p:cNvSpPr/>
          <p:nvPr/>
        </p:nvSpPr>
        <p:spPr>
          <a:xfrm>
            <a:off x="804672" y="4389120"/>
            <a:ext cx="566928" cy="566928"/>
          </a:xfrm>
          <a:prstGeom prst="ellipse">
            <a:avLst/>
          </a:prstGeom>
          <a:solidFill>
            <a:schemeClr val="accent1"/>
          </a:solidFill>
          <a:ln/>
        </p:spPr>
      </p:sp>
      <p:pic>
        <p:nvPicPr>
          <p:cNvPr id="21" name="Vision models icon" descr="preencoded.png">    </p:cNvPr>
          <p:cNvPicPr>
            <a:picLocks noChangeAspect="1"/>
          </p:cNvPicPr>
          <p:nvPr/>
        </p:nvPicPr>
        <p:blipFill>
          <a:blip r:embed="rId4"/>
          <a:stretch>
            <a:fillRect/>
          </a:stretch>
        </p:blipFill>
        <p:spPr>
          <a:xfrm>
            <a:off x="946404" y="4530852"/>
            <a:ext cx="283464" cy="283464"/>
          </a:xfrm>
          <a:prstGeom prst="rect">
            <a:avLst/>
          </a:prstGeom>
        </p:spPr>
      </p:pic>
      <p:sp>
        <p:nvSpPr>
          <p:cNvPr id="22" name="Text 16"/>
          <p:cNvSpPr txBox="1"/>
          <p:nvPr/>
        </p:nvSpPr>
        <p:spPr>
          <a:xfrm>
            <a:off x="1508760" y="4389120"/>
            <a:ext cx="4160520" cy="566928"/>
          </a:xfrm>
          <a:prstGeom prst="rect">
            <a:avLst/>
          </a:prstGeom>
          <a:noFill/>
          <a:ln/>
        </p:spPr>
        <p:txBody>
          <a:bodyPr wrap="square" lIns="0" tIns="0" rIns="0" bIns="0" rtlCol="0" anchor="ctr"/>
          <a:lstStyle/>
          <a:p>
            <a:pPr indent="0" marL="0">
              <a:buNone/>
            </a:pPr>
            <a:r>
              <a:rPr lang="en-US" sz="1800" b="1" dirty="0">
                <a:solidFill>
                  <a:schemeClr val="bg1"/>
                </a:solidFill>
              </a:rPr>
              <a:t>Vision models  (background task)</a:t>
            </a:r>
            <a:endParaRPr lang="en-US" sz="1800" dirty="0"/>
          </a:p>
        </p:txBody>
      </p:sp>
      <p:sp>
        <p:nvSpPr>
          <p:cNvPr id="23" name="Text 17"/>
          <p:cNvSpPr txBox="1"/>
          <p:nvPr/>
        </p:nvSpPr>
        <p:spPr>
          <a:xfrm>
            <a:off x="804672" y="5102352"/>
            <a:ext cx="4837176" cy="822960"/>
          </a:xfrm>
          <a:prstGeom prst="rect">
            <a:avLst/>
          </a:prstGeom>
          <a:noFill/>
          <a:ln/>
        </p:spPr>
        <p:txBody>
          <a:bodyPr wrap="square" lIns="0" tIns="0" rIns="0" bIns="0" rtlCol="0" anchor="t"/>
          <a:lstStyle/>
          <a:p>
            <a:pPr indent="0" marL="0">
              <a:lnSpc>
                <a:spcPct val="112000"/>
              </a:lnSpc>
              <a:buNone/>
            </a:pPr>
            <a:r>
              <a:rPr lang="en-US" sz="1400" dirty="0">
                <a:solidFill>
                  <a:schemeClr val="bg2"/>
                </a:solidFill>
              </a:rPr>
              <a:t>YOLOS-Fashionpedia · RemBG isnet-general-use · CLIP ViT-B/32. Loaded once per process, cached.</a:t>
            </a:r>
            <a:endParaRPr lang="en-US" sz="1400" dirty="0"/>
          </a:p>
        </p:txBody>
      </p:sp>
      <p:sp>
        <p:nvSpPr>
          <p:cNvPr id="24" name="Gemini"/>
          <p:cNvSpPr/>
          <p:nvPr/>
        </p:nvSpPr>
        <p:spPr>
          <a:xfrm>
            <a:off x="6291072" y="4114800"/>
            <a:ext cx="5349240" cy="1920240"/>
          </a:xfrm>
          <a:prstGeom prst="roundRect">
            <a:avLst>
              <a:gd name="adj" fmla="val 7619"/>
            </a:avLst>
          </a:prstGeom>
          <a:solidFill>
            <a:schemeClr val="bg1">
              <a:alpha val="6000"/>
            </a:schemeClr>
          </a:solidFill>
          <a:ln w="9525">
            <a:solidFill>
              <a:schemeClr val="bg1">
                <a:alpha val="18000"/>
              </a:schemeClr>
            </a:solidFill>
            <a:prstDash val="solid"/>
          </a:ln>
        </p:spPr>
      </p:sp>
      <p:sp>
        <p:nvSpPr>
          <p:cNvPr id="25" name="Gemini circle"/>
          <p:cNvSpPr/>
          <p:nvPr/>
        </p:nvSpPr>
        <p:spPr>
          <a:xfrm>
            <a:off x="6547104" y="4389120"/>
            <a:ext cx="566928" cy="566928"/>
          </a:xfrm>
          <a:prstGeom prst="ellipse">
            <a:avLst/>
          </a:prstGeom>
          <a:solidFill>
            <a:schemeClr val="accent1"/>
          </a:solidFill>
          <a:ln/>
        </p:spPr>
      </p:sp>
      <p:pic>
        <p:nvPicPr>
          <p:cNvPr id="26" name="Gemini icon" descr="preencoded.png">    </p:cNvPr>
          <p:cNvPicPr>
            <a:picLocks noChangeAspect="1"/>
          </p:cNvPicPr>
          <p:nvPr/>
        </p:nvPicPr>
        <p:blipFill>
          <a:blip r:embed="rId5"/>
          <a:stretch>
            <a:fillRect/>
          </a:stretch>
        </p:blipFill>
        <p:spPr>
          <a:xfrm>
            <a:off x="6688836" y="4530852"/>
            <a:ext cx="283464" cy="283464"/>
          </a:xfrm>
          <a:prstGeom prst="rect">
            <a:avLst/>
          </a:prstGeom>
        </p:spPr>
      </p:pic>
      <p:sp>
        <p:nvSpPr>
          <p:cNvPr id="27" name="Text 20"/>
          <p:cNvSpPr txBox="1"/>
          <p:nvPr/>
        </p:nvSpPr>
        <p:spPr>
          <a:xfrm>
            <a:off x="7251192" y="4389120"/>
            <a:ext cx="4160520" cy="566928"/>
          </a:xfrm>
          <a:prstGeom prst="rect">
            <a:avLst/>
          </a:prstGeom>
          <a:noFill/>
          <a:ln/>
        </p:spPr>
        <p:txBody>
          <a:bodyPr wrap="square" lIns="0" tIns="0" rIns="0" bIns="0" rtlCol="0" anchor="ctr"/>
          <a:lstStyle/>
          <a:p>
            <a:pPr indent="0" marL="0">
              <a:buNone/>
            </a:pPr>
            <a:r>
              <a:rPr lang="en-US" sz="1800" b="1" dirty="0">
                <a:solidFill>
                  <a:schemeClr val="bg1"/>
                </a:solidFill>
              </a:rPr>
              <a:t>Gemini  (reasoning + image)</a:t>
            </a:r>
            <a:endParaRPr lang="en-US" sz="1800" dirty="0"/>
          </a:p>
        </p:txBody>
      </p:sp>
      <p:sp>
        <p:nvSpPr>
          <p:cNvPr id="28" name="Text 21"/>
          <p:cNvSpPr txBox="1"/>
          <p:nvPr/>
        </p:nvSpPr>
        <p:spPr>
          <a:xfrm>
            <a:off x="6547104" y="5102352"/>
            <a:ext cx="4837176" cy="822960"/>
          </a:xfrm>
          <a:prstGeom prst="rect">
            <a:avLst/>
          </a:prstGeom>
          <a:noFill/>
          <a:ln/>
        </p:spPr>
        <p:txBody>
          <a:bodyPr wrap="square" lIns="0" tIns="0" rIns="0" bIns="0" rtlCol="0" anchor="t"/>
          <a:lstStyle/>
          <a:p>
            <a:pPr indent="0" marL="0">
              <a:lnSpc>
                <a:spcPct val="112000"/>
              </a:lnSpc>
              <a:buNone/>
            </a:pPr>
            <a:r>
              <a:rPr lang="en-US" sz="1400" dirty="0">
                <a:solidFill>
                  <a:schemeClr val="bg2"/>
                </a:solidFill>
              </a:rPr>
              <a:t>3.6 Flash for outfits, gaps and tips, JSON mode. Image model for try-on, photoshoots, enhancement.</a:t>
            </a:r>
            <a:endParaRPr lang="en-US" sz="1400" dirty="0"/>
          </a:p>
        </p:txBody>
      </p:sp>
      <p:pic>
        <p:nvPicPr>
          <p:cNvPr id="29" name="Arrow app to API" descr="preencoded.png">    </p:cNvPr>
          <p:cNvPicPr>
            <a:picLocks noChangeAspect="1"/>
          </p:cNvPicPr>
          <p:nvPr/>
        </p:nvPicPr>
        <p:blipFill>
          <a:blip r:embed="rId6"/>
          <a:stretch>
            <a:fillRect/>
          </a:stretch>
        </p:blipFill>
        <p:spPr>
          <a:xfrm>
            <a:off x="3685032" y="2651760"/>
            <a:ext cx="310896" cy="310896"/>
          </a:xfrm>
          <a:prstGeom prst="rect">
            <a:avLst/>
          </a:prstGeom>
        </p:spPr>
      </p:pic>
      <p:pic>
        <p:nvPicPr>
          <p:cNvPr id="30" name="Arrow API to Supabase" descr="preencoded.png">    </p:cNvPr>
          <p:cNvPicPr>
            <a:picLocks noChangeAspect="1"/>
          </p:cNvPicPr>
          <p:nvPr/>
        </p:nvPicPr>
        <p:blipFill>
          <a:blip r:embed="rId7"/>
          <a:stretch>
            <a:fillRect/>
          </a:stretch>
        </p:blipFill>
        <p:spPr>
          <a:xfrm>
            <a:off x="8156448" y="2651760"/>
            <a:ext cx="310896" cy="310896"/>
          </a:xfrm>
          <a:prstGeom prst="rect">
            <a:avLst/>
          </a:prstGeom>
        </p:spPr>
      </p:pic>
      <p:pic>
        <p:nvPicPr>
          <p:cNvPr id="31" name="Arrow API to vision" descr="preencoded.png">    </p:cNvPr>
          <p:cNvPicPr>
            <a:picLocks noChangeAspect="1"/>
          </p:cNvPicPr>
          <p:nvPr/>
        </p:nvPicPr>
        <p:blipFill>
          <a:blip r:embed="rId8"/>
          <a:stretch>
            <a:fillRect/>
          </a:stretch>
        </p:blipFill>
        <p:spPr>
          <a:xfrm rot="5400000">
            <a:off x="3108960" y="3813048"/>
            <a:ext cx="310896" cy="310896"/>
          </a:xfrm>
          <a:prstGeom prst="rect">
            <a:avLst/>
          </a:prstGeom>
        </p:spPr>
      </p:pic>
      <p:pic>
        <p:nvPicPr>
          <p:cNvPr id="32" name="Arrow API to Gemini" descr="preencoded.png">    </p:cNvPr>
          <p:cNvPicPr>
            <a:picLocks noChangeAspect="1"/>
          </p:cNvPicPr>
          <p:nvPr/>
        </p:nvPicPr>
        <p:blipFill>
          <a:blip r:embed="rId9"/>
          <a:stretch>
            <a:fillRect/>
          </a:stretch>
        </p:blipFill>
        <p:spPr>
          <a:xfrm rot="5400000">
            <a:off x="8778240" y="3813048"/>
            <a:ext cx="310896" cy="310896"/>
          </a:xfrm>
          <a:prstGeom prst="rect">
            <a:avLst/>
          </a:prstGeom>
        </p:spPr>
      </p:pic>
      <p:sp>
        <p:nvSpPr>
          <p:cNvPr id="25" name="Slide Number Placeholder 0"/>
          <p:cNvSpPr>
            <a:spLocks noGrp="1"/>
          </p:cNvSpPr>
          <p:nvPr>
            <p:ph type="sldNum" sz="quarter" idx="4294967295"/>
          </p:nvPr>
        </p:nvSpPr>
        <p:spPr>
          <a:xfrm>
            <a:off x="11064240" y="6382512"/>
            <a:ext cx="57607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body" hasCustomPrompt="1"/>
          </p:nvPr>
        </p:nvSpPr>
        <p:spPr>
          <a:xfrm>
            <a:off x="548640" y="384048"/>
            <a:ext cx="8229600" cy="292608"/>
          </a:xfrm>
          <a:prstGeom prst="rect">
            <a:avLst/>
          </a:prstGeom>
          <a:noFill/>
          <a:ln/>
        </p:spPr>
        <p:txBody>
          <a:bodyPr wrap="square" lIns="0" tIns="0" rIns="0" bIns="0" rtlCol="0" anchor="ctr"/>
          <a:lstStyle/>
          <a:p>
            <a:pPr algn="l" indent="0" marL="0">
              <a:buNone/>
            </a:pPr>
            <a:r>
              <a:rPr lang="en-US" sz="1200" b="1" spc="300" kern="0" dirty="0">
                <a:solidFill>
                  <a:schemeClr val="accent1"/>
                </a:solidFill>
              </a:rPr>
              <a:t>COMPUTER-VISION PIPELINE</a:t>
            </a:r>
            <a:endParaRPr lang="en-US" sz="1200" dirty="0"/>
          </a:p>
        </p:txBody>
      </p:sp>
      <p:sp>
        <p:nvSpPr>
          <p:cNvPr id="3" name="Text 1"/>
          <p:cNvSpPr/>
          <p:nvPr>
            <p:ph idx="102" type="title" hasCustomPrompt="1"/>
          </p:nvPr>
        </p:nvSpPr>
        <p:spPr>
          <a:xfrm>
            <a:off x="548640" y="694944"/>
            <a:ext cx="11064240" cy="749808"/>
          </a:xfrm>
          <a:prstGeom prst="rect">
            <a:avLst/>
          </a:prstGeom>
          <a:noFill/>
          <a:ln/>
        </p:spPr>
        <p:txBody>
          <a:bodyPr wrap="square" lIns="0" tIns="0" rIns="0" bIns="0" rtlCol="0" anchor="t"/>
          <a:lstStyle/>
          <a:p>
            <a:pPr algn="l" indent="0" marL="0">
              <a:buNone/>
            </a:pPr>
            <a:r>
              <a:rPr lang="en-US" sz="3200" b="1" dirty="0">
                <a:solidFill>
                  <a:schemeClr val="bg1"/>
                </a:solidFill>
                <a:latin typeface="Cambria" pitchFamily="34" charset="0"/>
                <a:ea typeface="Cambria" pitchFamily="34" charset="-122"/>
                <a:cs typeface="Cambria" pitchFamily="34" charset="-120"/>
              </a:rPr>
              <a:t>Six steps from a phone photo to a clean, labelled item</a:t>
            </a:r>
            <a:endParaRPr lang="en-US" sz="3200" dirty="0"/>
          </a:p>
        </p:txBody>
      </p:sp>
      <p:sp>
        <p:nvSpPr>
          <p:cNvPr id="4" name="Step 1"/>
          <p:cNvSpPr/>
          <p:nvPr/>
        </p:nvSpPr>
        <p:spPr>
          <a:xfrm>
            <a:off x="548640" y="1783080"/>
            <a:ext cx="1764792" cy="1600200"/>
          </a:xfrm>
          <a:prstGeom prst="roundRect">
            <a:avLst>
              <a:gd name="adj" fmla="val 9143"/>
            </a:avLst>
          </a:prstGeom>
          <a:solidFill>
            <a:schemeClr val="bg1">
              <a:alpha val="6000"/>
            </a:schemeClr>
          </a:solidFill>
          <a:ln w="9525">
            <a:solidFill>
              <a:schemeClr val="bg1">
                <a:alpha val="18000"/>
              </a:schemeClr>
            </a:solidFill>
            <a:prstDash val="solid"/>
          </a:ln>
        </p:spPr>
      </p:sp>
      <p:sp>
        <p:nvSpPr>
          <p:cNvPr id="5" name="Text 3"/>
          <p:cNvSpPr txBox="1"/>
          <p:nvPr/>
        </p:nvSpPr>
        <p:spPr>
          <a:xfrm>
            <a:off x="731520" y="1947672"/>
            <a:ext cx="457200" cy="384048"/>
          </a:xfrm>
          <a:prstGeom prst="rect">
            <a:avLst/>
          </a:prstGeom>
          <a:noFill/>
          <a:ln/>
        </p:spPr>
        <p:txBody>
          <a:bodyPr wrap="square" lIns="0" tIns="0" rIns="0" bIns="0" rtlCol="0" anchor="t"/>
          <a:lstStyle/>
          <a:p>
            <a:pPr indent="0" marL="0">
              <a:buNone/>
            </a:pPr>
            <a:r>
              <a:rPr lang="en-US" sz="2200" b="1" dirty="0">
                <a:solidFill>
                  <a:schemeClr val="accent3"/>
                </a:solidFill>
                <a:latin typeface="Cambria" pitchFamily="34" charset="0"/>
                <a:ea typeface="Cambria" pitchFamily="34" charset="-122"/>
                <a:cs typeface="Cambria" pitchFamily="34" charset="-120"/>
              </a:rPr>
              <a:t>1</a:t>
            </a:r>
            <a:endParaRPr lang="en-US" sz="2200" dirty="0"/>
          </a:p>
        </p:txBody>
      </p:sp>
      <p:sp>
        <p:nvSpPr>
          <p:cNvPr id="6" name="Text 4"/>
          <p:cNvSpPr txBox="1"/>
          <p:nvPr/>
        </p:nvSpPr>
        <p:spPr>
          <a:xfrm>
            <a:off x="1115568" y="1947672"/>
            <a:ext cx="1124712" cy="384048"/>
          </a:xfrm>
          <a:prstGeom prst="rect">
            <a:avLst/>
          </a:prstGeom>
          <a:noFill/>
          <a:ln/>
        </p:spPr>
        <p:txBody>
          <a:bodyPr wrap="square" lIns="0" tIns="0" rIns="0" bIns="0" rtlCol="0" anchor="ctr"/>
          <a:lstStyle/>
          <a:p>
            <a:pPr indent="0" marL="0">
              <a:buNone/>
            </a:pPr>
            <a:r>
              <a:rPr lang="en-US" sz="1600" b="1" dirty="0">
                <a:solidFill>
                  <a:schemeClr val="bg1"/>
                </a:solidFill>
              </a:rPr>
              <a:t>Detect</a:t>
            </a:r>
            <a:endParaRPr lang="en-US" sz="1600" dirty="0"/>
          </a:p>
        </p:txBody>
      </p:sp>
      <p:sp>
        <p:nvSpPr>
          <p:cNvPr id="7" name="Text 5"/>
          <p:cNvSpPr txBox="1"/>
          <p:nvPr/>
        </p:nvSpPr>
        <p:spPr>
          <a:xfrm>
            <a:off x="731520" y="2423160"/>
            <a:ext cx="1444752" cy="868680"/>
          </a:xfrm>
          <a:prstGeom prst="rect">
            <a:avLst/>
          </a:prstGeom>
          <a:noFill/>
          <a:ln/>
        </p:spPr>
        <p:txBody>
          <a:bodyPr wrap="square" lIns="0" tIns="0" rIns="0" bIns="0" rtlCol="0" anchor="t"/>
          <a:lstStyle/>
          <a:p>
            <a:pPr indent="0" marL="0">
              <a:buNone/>
            </a:pPr>
            <a:r>
              <a:rPr lang="en-US" sz="1200" dirty="0">
                <a:solidFill>
                  <a:schemeClr val="bg2"/>
                </a:solidFill>
              </a:rPr>
              <a:t>YOLOS-Fashionpedia: garment type + box, 46 categories</a:t>
            </a:r>
            <a:endParaRPr lang="en-US" sz="1200" dirty="0"/>
          </a:p>
        </p:txBody>
      </p:sp>
      <p:sp>
        <p:nvSpPr>
          <p:cNvPr id="8" name="Step 2"/>
          <p:cNvSpPr/>
          <p:nvPr/>
        </p:nvSpPr>
        <p:spPr>
          <a:xfrm>
            <a:off x="2404872" y="1783080"/>
            <a:ext cx="1764792" cy="1600200"/>
          </a:xfrm>
          <a:prstGeom prst="roundRect">
            <a:avLst>
              <a:gd name="adj" fmla="val 9143"/>
            </a:avLst>
          </a:prstGeom>
          <a:solidFill>
            <a:schemeClr val="bg1">
              <a:alpha val="6000"/>
            </a:schemeClr>
          </a:solidFill>
          <a:ln w="9525">
            <a:solidFill>
              <a:schemeClr val="bg1">
                <a:alpha val="18000"/>
              </a:schemeClr>
            </a:solidFill>
            <a:prstDash val="solid"/>
          </a:ln>
        </p:spPr>
      </p:sp>
      <p:sp>
        <p:nvSpPr>
          <p:cNvPr id="9" name="Text 7"/>
          <p:cNvSpPr txBox="1"/>
          <p:nvPr/>
        </p:nvSpPr>
        <p:spPr>
          <a:xfrm>
            <a:off x="2587752" y="1947672"/>
            <a:ext cx="457200" cy="384048"/>
          </a:xfrm>
          <a:prstGeom prst="rect">
            <a:avLst/>
          </a:prstGeom>
          <a:noFill/>
          <a:ln/>
        </p:spPr>
        <p:txBody>
          <a:bodyPr wrap="square" lIns="0" tIns="0" rIns="0" bIns="0" rtlCol="0" anchor="t"/>
          <a:lstStyle/>
          <a:p>
            <a:pPr indent="0" marL="0">
              <a:buNone/>
            </a:pPr>
            <a:r>
              <a:rPr lang="en-US" sz="2200" b="1" dirty="0">
                <a:solidFill>
                  <a:schemeClr val="accent3"/>
                </a:solidFill>
                <a:latin typeface="Cambria" pitchFamily="34" charset="0"/>
                <a:ea typeface="Cambria" pitchFamily="34" charset="-122"/>
                <a:cs typeface="Cambria" pitchFamily="34" charset="-120"/>
              </a:rPr>
              <a:t>2</a:t>
            </a:r>
            <a:endParaRPr lang="en-US" sz="2200" dirty="0"/>
          </a:p>
        </p:txBody>
      </p:sp>
      <p:sp>
        <p:nvSpPr>
          <p:cNvPr id="10" name="Text 8"/>
          <p:cNvSpPr txBox="1"/>
          <p:nvPr/>
        </p:nvSpPr>
        <p:spPr>
          <a:xfrm>
            <a:off x="2971800" y="1947672"/>
            <a:ext cx="1124712" cy="384048"/>
          </a:xfrm>
          <a:prstGeom prst="rect">
            <a:avLst/>
          </a:prstGeom>
          <a:noFill/>
          <a:ln/>
        </p:spPr>
        <p:txBody>
          <a:bodyPr wrap="square" lIns="0" tIns="0" rIns="0" bIns="0" rtlCol="0" anchor="ctr"/>
          <a:lstStyle/>
          <a:p>
            <a:pPr indent="0" marL="0">
              <a:buNone/>
            </a:pPr>
            <a:r>
              <a:rPr lang="en-US" sz="1600" b="1" dirty="0">
                <a:solidFill>
                  <a:schemeClr val="bg1"/>
                </a:solidFill>
              </a:rPr>
              <a:t>Expose</a:t>
            </a:r>
            <a:endParaRPr lang="en-US" sz="1600" dirty="0"/>
          </a:p>
        </p:txBody>
      </p:sp>
      <p:sp>
        <p:nvSpPr>
          <p:cNvPr id="11" name="Text 9"/>
          <p:cNvSpPr txBox="1"/>
          <p:nvPr/>
        </p:nvSpPr>
        <p:spPr>
          <a:xfrm>
            <a:off x="2587752" y="2423160"/>
            <a:ext cx="1444752" cy="868680"/>
          </a:xfrm>
          <a:prstGeom prst="rect">
            <a:avLst/>
          </a:prstGeom>
          <a:noFill/>
          <a:ln/>
        </p:spPr>
        <p:txBody>
          <a:bodyPr wrap="square" lIns="0" tIns="0" rIns="0" bIns="0" rtlCol="0" anchor="t"/>
          <a:lstStyle/>
          <a:p>
            <a:pPr indent="0" marL="0">
              <a:buNone/>
            </a:pPr>
            <a:r>
              <a:rPr lang="en-US" sz="1200" dirty="0">
                <a:solidFill>
                  <a:schemeClr val="bg2"/>
                </a:solidFill>
              </a:rPr>
              <a:t>Auto-levels only when mean brightness &lt; 100</a:t>
            </a:r>
            <a:endParaRPr lang="en-US" sz="1200" dirty="0"/>
          </a:p>
        </p:txBody>
      </p:sp>
      <p:sp>
        <p:nvSpPr>
          <p:cNvPr id="12" name="Step 3"/>
          <p:cNvSpPr/>
          <p:nvPr/>
        </p:nvSpPr>
        <p:spPr>
          <a:xfrm>
            <a:off x="4261104" y="1783080"/>
            <a:ext cx="1764792" cy="1600200"/>
          </a:xfrm>
          <a:prstGeom prst="roundRect">
            <a:avLst>
              <a:gd name="adj" fmla="val 9143"/>
            </a:avLst>
          </a:prstGeom>
          <a:solidFill>
            <a:schemeClr val="accent1">
              <a:alpha val="20000"/>
            </a:schemeClr>
          </a:solidFill>
          <a:ln w="9525">
            <a:solidFill>
              <a:schemeClr val="bg1">
                <a:alpha val="18000"/>
              </a:schemeClr>
            </a:solidFill>
            <a:prstDash val="solid"/>
          </a:ln>
        </p:spPr>
      </p:sp>
      <p:sp>
        <p:nvSpPr>
          <p:cNvPr id="13" name="Text 11"/>
          <p:cNvSpPr txBox="1"/>
          <p:nvPr/>
        </p:nvSpPr>
        <p:spPr>
          <a:xfrm>
            <a:off x="4443984" y="1947672"/>
            <a:ext cx="457200" cy="384048"/>
          </a:xfrm>
          <a:prstGeom prst="rect">
            <a:avLst/>
          </a:prstGeom>
          <a:noFill/>
          <a:ln/>
        </p:spPr>
        <p:txBody>
          <a:bodyPr wrap="square" lIns="0" tIns="0" rIns="0" bIns="0" rtlCol="0" anchor="t"/>
          <a:lstStyle/>
          <a:p>
            <a:pPr indent="0" marL="0">
              <a:buNone/>
            </a:pPr>
            <a:r>
              <a:rPr lang="en-US" sz="2200" b="1" dirty="0">
                <a:solidFill>
                  <a:schemeClr val="accent3"/>
                </a:solidFill>
                <a:latin typeface="Cambria" pitchFamily="34" charset="0"/>
                <a:ea typeface="Cambria" pitchFamily="34" charset="-122"/>
                <a:cs typeface="Cambria" pitchFamily="34" charset="-120"/>
              </a:rPr>
              <a:t>3</a:t>
            </a:r>
            <a:endParaRPr lang="en-US" sz="2200" dirty="0"/>
          </a:p>
        </p:txBody>
      </p:sp>
      <p:sp>
        <p:nvSpPr>
          <p:cNvPr id="14" name="Text 12"/>
          <p:cNvSpPr txBox="1"/>
          <p:nvPr/>
        </p:nvSpPr>
        <p:spPr>
          <a:xfrm>
            <a:off x="4828032" y="1947672"/>
            <a:ext cx="1124712" cy="384048"/>
          </a:xfrm>
          <a:prstGeom prst="rect">
            <a:avLst/>
          </a:prstGeom>
          <a:noFill/>
          <a:ln/>
        </p:spPr>
        <p:txBody>
          <a:bodyPr wrap="square" lIns="0" tIns="0" rIns="0" bIns="0" rtlCol="0" anchor="ctr"/>
          <a:lstStyle/>
          <a:p>
            <a:pPr indent="0" marL="0">
              <a:buNone/>
            </a:pPr>
            <a:r>
              <a:rPr lang="en-US" sz="1600" b="1" dirty="0">
                <a:solidFill>
                  <a:schemeClr val="bg1"/>
                </a:solidFill>
              </a:rPr>
              <a:t>Segment</a:t>
            </a:r>
            <a:endParaRPr lang="en-US" sz="1600" dirty="0"/>
          </a:p>
        </p:txBody>
      </p:sp>
      <p:sp>
        <p:nvSpPr>
          <p:cNvPr id="15" name="Text 13"/>
          <p:cNvSpPr txBox="1"/>
          <p:nvPr/>
        </p:nvSpPr>
        <p:spPr>
          <a:xfrm>
            <a:off x="4443984" y="2423160"/>
            <a:ext cx="1444752" cy="868680"/>
          </a:xfrm>
          <a:prstGeom prst="rect">
            <a:avLst/>
          </a:prstGeom>
          <a:noFill/>
          <a:ln/>
        </p:spPr>
        <p:txBody>
          <a:bodyPr wrap="square" lIns="0" tIns="0" rIns="0" bIns="0" rtlCol="0" anchor="t"/>
          <a:lstStyle/>
          <a:p>
            <a:pPr indent="0" marL="0">
              <a:buNone/>
            </a:pPr>
            <a:r>
              <a:rPr lang="en-US" sz="1200" dirty="0">
                <a:solidFill>
                  <a:schemeClr val="bg2"/>
                </a:solidFill>
              </a:rPr>
              <a:t>Downscale to 1600px, RemBG with alpha matting</a:t>
            </a:r>
            <a:endParaRPr lang="en-US" sz="1200" dirty="0"/>
          </a:p>
        </p:txBody>
      </p:sp>
      <p:sp>
        <p:nvSpPr>
          <p:cNvPr id="16" name="Step 4"/>
          <p:cNvSpPr/>
          <p:nvPr/>
        </p:nvSpPr>
        <p:spPr>
          <a:xfrm>
            <a:off x="6117336" y="1783080"/>
            <a:ext cx="1764792" cy="1600200"/>
          </a:xfrm>
          <a:prstGeom prst="roundRect">
            <a:avLst>
              <a:gd name="adj" fmla="val 9143"/>
            </a:avLst>
          </a:prstGeom>
          <a:solidFill>
            <a:schemeClr val="bg1">
              <a:alpha val="6000"/>
            </a:schemeClr>
          </a:solidFill>
          <a:ln w="9525">
            <a:solidFill>
              <a:schemeClr val="bg1">
                <a:alpha val="18000"/>
              </a:schemeClr>
            </a:solidFill>
            <a:prstDash val="solid"/>
          </a:ln>
        </p:spPr>
      </p:sp>
      <p:sp>
        <p:nvSpPr>
          <p:cNvPr id="17" name="Text 15"/>
          <p:cNvSpPr txBox="1"/>
          <p:nvPr/>
        </p:nvSpPr>
        <p:spPr>
          <a:xfrm>
            <a:off x="6300216" y="1947672"/>
            <a:ext cx="457200" cy="384048"/>
          </a:xfrm>
          <a:prstGeom prst="rect">
            <a:avLst/>
          </a:prstGeom>
          <a:noFill/>
          <a:ln/>
        </p:spPr>
        <p:txBody>
          <a:bodyPr wrap="square" lIns="0" tIns="0" rIns="0" bIns="0" rtlCol="0" anchor="t"/>
          <a:lstStyle/>
          <a:p>
            <a:pPr indent="0" marL="0">
              <a:buNone/>
            </a:pPr>
            <a:r>
              <a:rPr lang="en-US" sz="2200" b="1" dirty="0">
                <a:solidFill>
                  <a:schemeClr val="accent3"/>
                </a:solidFill>
                <a:latin typeface="Cambria" pitchFamily="34" charset="0"/>
                <a:ea typeface="Cambria" pitchFamily="34" charset="-122"/>
                <a:cs typeface="Cambria" pitchFamily="34" charset="-120"/>
              </a:rPr>
              <a:t>4</a:t>
            </a:r>
            <a:endParaRPr lang="en-US" sz="2200" dirty="0"/>
          </a:p>
        </p:txBody>
      </p:sp>
      <p:sp>
        <p:nvSpPr>
          <p:cNvPr id="18" name="Text 16"/>
          <p:cNvSpPr txBox="1"/>
          <p:nvPr/>
        </p:nvSpPr>
        <p:spPr>
          <a:xfrm>
            <a:off x="6684264" y="1947672"/>
            <a:ext cx="1124712" cy="384048"/>
          </a:xfrm>
          <a:prstGeom prst="rect">
            <a:avLst/>
          </a:prstGeom>
          <a:noFill/>
          <a:ln/>
        </p:spPr>
        <p:txBody>
          <a:bodyPr wrap="square" lIns="0" tIns="0" rIns="0" bIns="0" rtlCol="0" anchor="ctr"/>
          <a:lstStyle/>
          <a:p>
            <a:pPr indent="0" marL="0">
              <a:buNone/>
            </a:pPr>
            <a:r>
              <a:rPr lang="en-US" sz="1600" b="1" dirty="0">
                <a:solidFill>
                  <a:schemeClr val="bg1"/>
                </a:solidFill>
              </a:rPr>
              <a:t>Standardise</a:t>
            </a:r>
            <a:endParaRPr lang="en-US" sz="1600" dirty="0"/>
          </a:p>
        </p:txBody>
      </p:sp>
      <p:sp>
        <p:nvSpPr>
          <p:cNvPr id="19" name="Text 17"/>
          <p:cNvSpPr txBox="1"/>
          <p:nvPr/>
        </p:nvSpPr>
        <p:spPr>
          <a:xfrm>
            <a:off x="6300216" y="2423160"/>
            <a:ext cx="1444752" cy="868680"/>
          </a:xfrm>
          <a:prstGeom prst="rect">
            <a:avLst/>
          </a:prstGeom>
          <a:noFill/>
          <a:ln/>
        </p:spPr>
        <p:txBody>
          <a:bodyPr wrap="square" lIns="0" tIns="0" rIns="0" bIns="0" rtlCol="0" anchor="t"/>
          <a:lstStyle/>
          <a:p>
            <a:pPr indent="0" marL="0">
              <a:buNone/>
            </a:pPr>
            <a:r>
              <a:rPr lang="en-US" sz="1200" dirty="0">
                <a:solidFill>
                  <a:schemeClr val="bg2"/>
                </a:solidFill>
              </a:rPr>
              <a:t>Centre on a 1200px canvas, soft drop shadow</a:t>
            </a:r>
            <a:endParaRPr lang="en-US" sz="1200" dirty="0"/>
          </a:p>
        </p:txBody>
      </p:sp>
      <p:sp>
        <p:nvSpPr>
          <p:cNvPr id="20" name="Step 5"/>
          <p:cNvSpPr/>
          <p:nvPr/>
        </p:nvSpPr>
        <p:spPr>
          <a:xfrm>
            <a:off x="7973568" y="1783080"/>
            <a:ext cx="1764792" cy="1600200"/>
          </a:xfrm>
          <a:prstGeom prst="roundRect">
            <a:avLst>
              <a:gd name="adj" fmla="val 9143"/>
            </a:avLst>
          </a:prstGeom>
          <a:solidFill>
            <a:schemeClr val="accent1">
              <a:alpha val="20000"/>
            </a:schemeClr>
          </a:solidFill>
          <a:ln w="9525">
            <a:solidFill>
              <a:schemeClr val="bg1">
                <a:alpha val="18000"/>
              </a:schemeClr>
            </a:solidFill>
            <a:prstDash val="solid"/>
          </a:ln>
        </p:spPr>
      </p:sp>
      <p:sp>
        <p:nvSpPr>
          <p:cNvPr id="21" name="Text 19"/>
          <p:cNvSpPr txBox="1"/>
          <p:nvPr/>
        </p:nvSpPr>
        <p:spPr>
          <a:xfrm>
            <a:off x="8156448" y="1947672"/>
            <a:ext cx="457200" cy="384048"/>
          </a:xfrm>
          <a:prstGeom prst="rect">
            <a:avLst/>
          </a:prstGeom>
          <a:noFill/>
          <a:ln/>
        </p:spPr>
        <p:txBody>
          <a:bodyPr wrap="square" lIns="0" tIns="0" rIns="0" bIns="0" rtlCol="0" anchor="t"/>
          <a:lstStyle/>
          <a:p>
            <a:pPr indent="0" marL="0">
              <a:buNone/>
            </a:pPr>
            <a:r>
              <a:rPr lang="en-US" sz="2200" b="1" dirty="0">
                <a:solidFill>
                  <a:schemeClr val="accent3"/>
                </a:solidFill>
                <a:latin typeface="Cambria" pitchFamily="34" charset="0"/>
                <a:ea typeface="Cambria" pitchFamily="34" charset="-122"/>
                <a:cs typeface="Cambria" pitchFamily="34" charset="-120"/>
              </a:rPr>
              <a:t>5</a:t>
            </a:r>
            <a:endParaRPr lang="en-US" sz="2200" dirty="0"/>
          </a:p>
        </p:txBody>
      </p:sp>
      <p:sp>
        <p:nvSpPr>
          <p:cNvPr id="22" name="Text 20"/>
          <p:cNvSpPr txBox="1"/>
          <p:nvPr/>
        </p:nvSpPr>
        <p:spPr>
          <a:xfrm>
            <a:off x="8540496" y="1947672"/>
            <a:ext cx="1124712" cy="384048"/>
          </a:xfrm>
          <a:prstGeom prst="rect">
            <a:avLst/>
          </a:prstGeom>
          <a:noFill/>
          <a:ln/>
        </p:spPr>
        <p:txBody>
          <a:bodyPr wrap="square" lIns="0" tIns="0" rIns="0" bIns="0" rtlCol="0" anchor="ctr"/>
          <a:lstStyle/>
          <a:p>
            <a:pPr indent="0" marL="0">
              <a:buNone/>
            </a:pPr>
            <a:r>
              <a:rPr lang="en-US" sz="1600" b="1" dirty="0">
                <a:solidFill>
                  <a:schemeClr val="bg1"/>
                </a:solidFill>
              </a:rPr>
              <a:t>Describe</a:t>
            </a:r>
            <a:endParaRPr lang="en-US" sz="1600" dirty="0"/>
          </a:p>
        </p:txBody>
      </p:sp>
      <p:sp>
        <p:nvSpPr>
          <p:cNvPr id="23" name="Text 21"/>
          <p:cNvSpPr txBox="1"/>
          <p:nvPr/>
        </p:nvSpPr>
        <p:spPr>
          <a:xfrm>
            <a:off x="8156448" y="2423160"/>
            <a:ext cx="1444752" cy="868680"/>
          </a:xfrm>
          <a:prstGeom prst="rect">
            <a:avLst/>
          </a:prstGeom>
          <a:noFill/>
          <a:ln/>
        </p:spPr>
        <p:txBody>
          <a:bodyPr wrap="square" lIns="0" tIns="0" rIns="0" bIns="0" rtlCol="0" anchor="t"/>
          <a:lstStyle/>
          <a:p>
            <a:pPr indent="0" marL="0">
              <a:buNone/>
            </a:pPr>
            <a:r>
              <a:rPr lang="en-US" sz="1200" dirty="0">
                <a:solidFill>
                  <a:schemeClr val="bg2"/>
                </a:solidFill>
              </a:rPr>
              <a:t>CLIP zero-shot: colour, style, formality</a:t>
            </a:r>
            <a:endParaRPr lang="en-US" sz="1200" dirty="0"/>
          </a:p>
        </p:txBody>
      </p:sp>
      <p:sp>
        <p:nvSpPr>
          <p:cNvPr id="24" name="Step 6"/>
          <p:cNvSpPr/>
          <p:nvPr/>
        </p:nvSpPr>
        <p:spPr>
          <a:xfrm>
            <a:off x="9829800" y="1783080"/>
            <a:ext cx="1764792" cy="1600200"/>
          </a:xfrm>
          <a:prstGeom prst="roundRect">
            <a:avLst>
              <a:gd name="adj" fmla="val 9143"/>
            </a:avLst>
          </a:prstGeom>
          <a:solidFill>
            <a:schemeClr val="bg1">
              <a:alpha val="6000"/>
            </a:schemeClr>
          </a:solidFill>
          <a:ln w="9525">
            <a:solidFill>
              <a:schemeClr val="bg1">
                <a:alpha val="18000"/>
              </a:schemeClr>
            </a:solidFill>
            <a:prstDash val="solid"/>
          </a:ln>
        </p:spPr>
      </p:sp>
      <p:sp>
        <p:nvSpPr>
          <p:cNvPr id="25" name="Text 23"/>
          <p:cNvSpPr txBox="1"/>
          <p:nvPr/>
        </p:nvSpPr>
        <p:spPr>
          <a:xfrm>
            <a:off x="10012680" y="1947672"/>
            <a:ext cx="457200" cy="384048"/>
          </a:xfrm>
          <a:prstGeom prst="rect">
            <a:avLst/>
          </a:prstGeom>
          <a:noFill/>
          <a:ln/>
        </p:spPr>
        <p:txBody>
          <a:bodyPr wrap="square" lIns="0" tIns="0" rIns="0" bIns="0" rtlCol="0" anchor="t"/>
          <a:lstStyle/>
          <a:p>
            <a:pPr indent="0" marL="0">
              <a:buNone/>
            </a:pPr>
            <a:r>
              <a:rPr lang="en-US" sz="2200" b="1" dirty="0">
                <a:solidFill>
                  <a:schemeClr val="accent3"/>
                </a:solidFill>
                <a:latin typeface="Cambria" pitchFamily="34" charset="0"/>
                <a:ea typeface="Cambria" pitchFamily="34" charset="-122"/>
                <a:cs typeface="Cambria" pitchFamily="34" charset="-120"/>
              </a:rPr>
              <a:t>6</a:t>
            </a:r>
            <a:endParaRPr lang="en-US" sz="2200" dirty="0"/>
          </a:p>
        </p:txBody>
      </p:sp>
      <p:sp>
        <p:nvSpPr>
          <p:cNvPr id="26" name="Text 24"/>
          <p:cNvSpPr txBox="1"/>
          <p:nvPr/>
        </p:nvSpPr>
        <p:spPr>
          <a:xfrm>
            <a:off x="10396728" y="1947672"/>
            <a:ext cx="1124712" cy="384048"/>
          </a:xfrm>
          <a:prstGeom prst="rect">
            <a:avLst/>
          </a:prstGeom>
          <a:noFill/>
          <a:ln/>
        </p:spPr>
        <p:txBody>
          <a:bodyPr wrap="square" lIns="0" tIns="0" rIns="0" bIns="0" rtlCol="0" anchor="ctr"/>
          <a:lstStyle/>
          <a:p>
            <a:pPr indent="0" marL="0">
              <a:buNone/>
            </a:pPr>
            <a:r>
              <a:rPr lang="en-US" sz="1600" b="1" dirty="0">
                <a:solidFill>
                  <a:schemeClr val="bg1"/>
                </a:solidFill>
              </a:rPr>
              <a:t>Save</a:t>
            </a:r>
            <a:endParaRPr lang="en-US" sz="1600" dirty="0"/>
          </a:p>
        </p:txBody>
      </p:sp>
      <p:sp>
        <p:nvSpPr>
          <p:cNvPr id="27" name="Text 25"/>
          <p:cNvSpPr txBox="1"/>
          <p:nvPr/>
        </p:nvSpPr>
        <p:spPr>
          <a:xfrm>
            <a:off x="10012680" y="2423160"/>
            <a:ext cx="1444752" cy="868680"/>
          </a:xfrm>
          <a:prstGeom prst="rect">
            <a:avLst/>
          </a:prstGeom>
          <a:noFill/>
          <a:ln/>
        </p:spPr>
        <p:txBody>
          <a:bodyPr wrap="square" lIns="0" tIns="0" rIns="0" bIns="0" rtlCol="0" anchor="t"/>
          <a:lstStyle/>
          <a:p>
            <a:pPr indent="0" marL="0">
              <a:buNone/>
            </a:pPr>
            <a:r>
              <a:rPr lang="en-US" sz="1200" dirty="0">
                <a:solidFill>
                  <a:schemeClr val="bg2"/>
                </a:solidFill>
              </a:rPr>
              <a:t>PNG to Storage, attributes to the row</a:t>
            </a:r>
            <a:endParaRPr lang="en-US" sz="1200" dirty="0"/>
          </a:p>
        </p:txBody>
      </p:sp>
      <p:sp>
        <p:nvSpPr>
          <p:cNvPr id="28" name="Run strip"/>
          <p:cNvSpPr/>
          <p:nvPr/>
        </p:nvSpPr>
        <p:spPr>
          <a:xfrm>
            <a:off x="548640" y="3611880"/>
            <a:ext cx="11091672" cy="2514600"/>
          </a:xfrm>
          <a:prstGeom prst="roundRect">
            <a:avLst>
              <a:gd name="adj" fmla="val 5818"/>
            </a:avLst>
          </a:prstGeom>
          <a:solidFill>
            <a:schemeClr val="bg1">
              <a:alpha val="4000"/>
            </a:schemeClr>
          </a:solidFill>
          <a:ln w="9525">
            <a:solidFill>
              <a:schemeClr val="bg1">
                <a:alpha val="18000"/>
              </a:schemeClr>
            </a:solidFill>
            <a:prstDash val="solid"/>
          </a:ln>
        </p:spPr>
      </p:sp>
      <p:pic>
        <p:nvPicPr>
          <p:cNvPr id="29" name="Input photo" descr="C:\Users\Ashurah\AppData\Local\Temp\claude\C--Users-Ashurah-Desktop-rafat-wardrobe-intelligence\ed10a7fd-ca58-492a-b1e5-a5f7fe1fd1a0\scratchpad\deck\img\g_shirt.jpg">    </p:cNvPr>
          <p:cNvPicPr>
            <a:picLocks noChangeAspect="1"/>
          </p:cNvPicPr>
          <p:nvPr/>
        </p:nvPicPr>
        <p:blipFill>
          <a:blip r:embed="rId1"/>
          <a:stretch>
            <a:fillRect/>
          </a:stretch>
        </p:blipFill>
        <p:spPr>
          <a:xfrm>
            <a:off x="777240" y="3703320"/>
            <a:ext cx="1837113" cy="2331720"/>
          </a:xfrm>
          <a:prstGeom prst="rect">
            <a:avLst/>
          </a:prstGeom>
        </p:spPr>
      </p:pic>
      <p:pic>
        <p:nvPicPr>
          <p:cNvPr id="30" name="Arrow strip 1" descr="preencoded.png">    </p:cNvPr>
          <p:cNvPicPr>
            <a:picLocks noChangeAspect="1"/>
          </p:cNvPicPr>
          <p:nvPr/>
        </p:nvPicPr>
        <p:blipFill>
          <a:blip r:embed="rId2"/>
          <a:stretch>
            <a:fillRect/>
          </a:stretch>
        </p:blipFill>
        <p:spPr>
          <a:xfrm>
            <a:off x="2788920" y="4617720"/>
            <a:ext cx="365760" cy="365760"/>
          </a:xfrm>
          <a:prstGeom prst="rect">
            <a:avLst/>
          </a:prstGeom>
        </p:spPr>
      </p:pic>
      <p:sp>
        <p:nvSpPr>
          <p:cNvPr id="31" name="Cutout backing"/>
          <p:cNvSpPr/>
          <p:nvPr/>
        </p:nvSpPr>
        <p:spPr>
          <a:xfrm>
            <a:off x="3337560" y="3703320"/>
            <a:ext cx="2331720" cy="2331720"/>
          </a:xfrm>
          <a:prstGeom prst="roundRect">
            <a:avLst>
              <a:gd name="adj" fmla="val 4706"/>
            </a:avLst>
          </a:prstGeom>
          <a:solidFill>
            <a:schemeClr val="bg1"/>
          </a:solidFill>
          <a:ln/>
        </p:spPr>
      </p:sp>
      <p:pic>
        <p:nvPicPr>
          <p:cNvPr id="32" name="Segmented garment" descr="C:\Users\Ashurah\AppData\Local\Temp\claude\C--Users-Ashurah-Desktop-rafat-wardrobe-intelligence\ed10a7fd-ca58-492a-b1e5-a5f7fe1fd1a0\scratchpad\deck\img\g_shirt_cut_big.png">    </p:cNvPr>
          <p:cNvPicPr>
            <a:picLocks noChangeAspect="1"/>
          </p:cNvPicPr>
          <p:nvPr/>
        </p:nvPicPr>
        <p:blipFill>
          <a:blip r:embed="rId3"/>
          <a:stretch>
            <a:fillRect/>
          </a:stretch>
        </p:blipFill>
        <p:spPr>
          <a:xfrm>
            <a:off x="3704719" y="3840480"/>
            <a:ext cx="1597403" cy="2057400"/>
          </a:xfrm>
          <a:prstGeom prst="rect">
            <a:avLst/>
          </a:prstGeom>
        </p:spPr>
      </p:pic>
      <p:pic>
        <p:nvPicPr>
          <p:cNvPr id="33" name="Arrow strip 2" descr="preencoded.png">    </p:cNvPr>
          <p:cNvPicPr>
            <a:picLocks noChangeAspect="1"/>
          </p:cNvPicPr>
          <p:nvPr/>
        </p:nvPicPr>
        <p:blipFill>
          <a:blip r:embed="rId4"/>
          <a:stretch>
            <a:fillRect/>
          </a:stretch>
        </p:blipFill>
        <p:spPr>
          <a:xfrm>
            <a:off x="5852160" y="4617720"/>
            <a:ext cx="365760" cy="365760"/>
          </a:xfrm>
          <a:prstGeom prst="rect">
            <a:avLst/>
          </a:prstGeom>
        </p:spPr>
      </p:pic>
      <p:sp>
        <p:nvSpPr>
          <p:cNvPr id="34" name="Text 28"/>
          <p:cNvSpPr txBox="1"/>
          <p:nvPr/>
        </p:nvSpPr>
        <p:spPr>
          <a:xfrm>
            <a:off x="6446520" y="3931920"/>
            <a:ext cx="2377440" cy="1737360"/>
          </a:xfrm>
          <a:prstGeom prst="rect">
            <a:avLst/>
          </a:prstGeom>
          <a:noFill/>
          <a:ln/>
        </p:spPr>
        <p:txBody>
          <a:bodyPr wrap="square" lIns="0" tIns="0" rIns="0" bIns="0" rtlCol="0" anchor="t"/>
          <a:lstStyle/>
          <a:p>
            <a:pPr indent="0" marL="0">
              <a:lnSpc>
                <a:spcPct val="125000"/>
              </a:lnSpc>
              <a:buNone/>
            </a:pPr>
            <a:r>
              <a:rPr lang="en-US" sz="1300" b="1" dirty="0">
                <a:solidFill>
                  <a:schemeClr val="accent3"/>
                </a:solidFill>
              </a:rPr>
              <a:t>CLIP says</a:t>
            </a:r>
            <a:endParaRPr lang="en-US" sz="1800" dirty="0"/>
          </a:p>
          <a:p>
            <a:pPr indent="0" marL="0">
              <a:lnSpc>
                <a:spcPct val="125000"/>
              </a:lnSpc>
              <a:buNone/>
            </a:pPr>
            <a:r>
              <a:rPr lang="en-US" sz="1800" dirty="0">
                <a:solidFill>
                  <a:schemeClr val="bg2"/>
                </a:solidFill>
              </a:rPr>
              <a:t>colour  </a:t>
            </a:r>
            <a:pPr indent="0" marL="0">
              <a:lnSpc>
                <a:spcPct val="125000"/>
              </a:lnSpc>
              <a:buNone/>
            </a:pPr>
            <a:r>
              <a:rPr lang="en-US" sz="1800" b="1" dirty="0">
                <a:solidFill>
                  <a:schemeClr val="bg1"/>
                </a:solidFill>
              </a:rPr>
              <a:t>beige</a:t>
            </a:r>
            <a:endParaRPr lang="en-US" sz="1800" dirty="0"/>
          </a:p>
          <a:p>
            <a:pPr indent="0" marL="0">
              <a:lnSpc>
                <a:spcPct val="125000"/>
              </a:lnSpc>
              <a:buNone/>
            </a:pPr>
            <a:r>
              <a:rPr lang="en-US" sz="1800" dirty="0">
                <a:solidFill>
                  <a:schemeClr val="bg2"/>
                </a:solidFill>
              </a:rPr>
              <a:t>style  </a:t>
            </a:r>
            <a:pPr indent="0" marL="0">
              <a:lnSpc>
                <a:spcPct val="125000"/>
              </a:lnSpc>
              <a:buNone/>
            </a:pPr>
            <a:r>
              <a:rPr lang="en-US" sz="1800" b="1" dirty="0">
                <a:solidFill>
                  <a:schemeClr val="bg1"/>
                </a:solidFill>
              </a:rPr>
              <a:t>minimalist</a:t>
            </a:r>
            <a:endParaRPr lang="en-US" sz="1800" dirty="0"/>
          </a:p>
          <a:p>
            <a:pPr indent="0" marL="0">
              <a:lnSpc>
                <a:spcPct val="125000"/>
              </a:lnSpc>
              <a:buNone/>
            </a:pPr>
            <a:r>
              <a:rPr lang="en-US" sz="1800" dirty="0">
                <a:solidFill>
                  <a:schemeClr val="bg2"/>
                </a:solidFill>
              </a:rPr>
              <a:t>formality  </a:t>
            </a:r>
            <a:pPr indent="0" marL="0">
              <a:lnSpc>
                <a:spcPct val="125000"/>
              </a:lnSpc>
              <a:buNone/>
            </a:pPr>
            <a:r>
              <a:rPr lang="en-US" sz="1800" b="1" dirty="0">
                <a:solidFill>
                  <a:schemeClr val="bg1"/>
                </a:solidFill>
              </a:rPr>
              <a:t>smart casual</a:t>
            </a:r>
            <a:endParaRPr lang="en-US" sz="1800" dirty="0"/>
          </a:p>
        </p:txBody>
      </p:sp>
      <p:sp>
        <p:nvSpPr>
          <p:cNvPr id="35" name="Text 29"/>
          <p:cNvSpPr txBox="1"/>
          <p:nvPr/>
        </p:nvSpPr>
        <p:spPr>
          <a:xfrm>
            <a:off x="8915400" y="3931920"/>
            <a:ext cx="2514600" cy="1737360"/>
          </a:xfrm>
          <a:prstGeom prst="rect">
            <a:avLst/>
          </a:prstGeom>
          <a:noFill/>
          <a:ln/>
        </p:spPr>
        <p:txBody>
          <a:bodyPr wrap="square" lIns="0" tIns="0" rIns="0" bIns="0" rtlCol="0" anchor="t"/>
          <a:lstStyle/>
          <a:p>
            <a:pPr indent="0" marL="0">
              <a:buNone/>
            </a:pPr>
            <a:r>
              <a:rPr lang="en-US" sz="1400" i="1" dirty="0">
                <a:solidFill>
                  <a:schemeClr val="bg2"/>
                </a:solidFill>
              </a:rPr>
              <a:t>Real output from the production code, run on a sample photo while preparing this talk.</a:t>
            </a:r>
            <a:endParaRPr lang="en-US" sz="1400" dirty="0"/>
          </a:p>
        </p:txBody>
      </p:sp>
      <p:sp>
        <p:nvSpPr>
          <p:cNvPr id="25" name="Slide Number Placeholder 0"/>
          <p:cNvSpPr>
            <a:spLocks noGrp="1"/>
          </p:cNvSpPr>
          <p:nvPr>
            <p:ph type="sldNum" sz="quarter" idx="4294967295"/>
          </p:nvPr>
        </p:nvSpPr>
        <p:spPr>
          <a:xfrm>
            <a:off x="11064240" y="6382512"/>
            <a:ext cx="57607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body" hasCustomPrompt="1"/>
          </p:nvPr>
        </p:nvSpPr>
        <p:spPr>
          <a:xfrm>
            <a:off x="548640" y="384048"/>
            <a:ext cx="8229600" cy="292608"/>
          </a:xfrm>
          <a:prstGeom prst="rect">
            <a:avLst/>
          </a:prstGeom>
          <a:noFill/>
          <a:ln/>
        </p:spPr>
        <p:txBody>
          <a:bodyPr wrap="square" lIns="0" tIns="0" rIns="0" bIns="0" rtlCol="0" anchor="ctr"/>
          <a:lstStyle/>
          <a:p>
            <a:pPr algn="l" indent="0" marL="0">
              <a:buNone/>
            </a:pPr>
            <a:r>
              <a:rPr lang="en-US" sz="1200" b="1" spc="300" kern="0" dirty="0">
                <a:solidFill>
                  <a:schemeClr val="accent1"/>
                </a:solidFill>
              </a:rPr>
              <a:t>DEPLOYMENT LESSONS</a:t>
            </a:r>
            <a:endParaRPr lang="en-US" sz="1200" dirty="0"/>
          </a:p>
        </p:txBody>
      </p:sp>
      <p:sp>
        <p:nvSpPr>
          <p:cNvPr id="3" name="Text 1"/>
          <p:cNvSpPr/>
          <p:nvPr>
            <p:ph idx="102" type="title" hasCustomPrompt="1"/>
          </p:nvPr>
        </p:nvSpPr>
        <p:spPr>
          <a:xfrm>
            <a:off x="548640" y="694944"/>
            <a:ext cx="11064240" cy="749808"/>
          </a:xfrm>
          <a:prstGeom prst="rect">
            <a:avLst/>
          </a:prstGeom>
          <a:noFill/>
          <a:ln/>
        </p:spPr>
        <p:txBody>
          <a:bodyPr wrap="square" lIns="0" tIns="0" rIns="0" bIns="0" rtlCol="0" anchor="t"/>
          <a:lstStyle/>
          <a:p>
            <a:pPr algn="l" indent="0" marL="0">
              <a:buNone/>
            </a:pPr>
            <a:r>
              <a:rPr lang="en-US" sz="3200" b="1" dirty="0">
                <a:solidFill>
                  <a:schemeClr val="bg1"/>
                </a:solidFill>
                <a:latin typeface="Cambria" pitchFamily="34" charset="0"/>
                <a:ea typeface="Cambria" pitchFamily="34" charset="-122"/>
                <a:cs typeface="Cambria" pitchFamily="34" charset="-120"/>
              </a:rPr>
              <a:t>Every detector threshold came from a real failure</a:t>
            </a:r>
            <a:endParaRPr lang="en-US" sz="3200" dirty="0"/>
          </a:p>
        </p:txBody>
      </p:sp>
      <p:sp>
        <p:nvSpPr>
          <p:cNvPr id="4" name="Lesson 1"/>
          <p:cNvSpPr/>
          <p:nvPr/>
        </p:nvSpPr>
        <p:spPr>
          <a:xfrm>
            <a:off x="548640" y="1783080"/>
            <a:ext cx="5440680" cy="1965960"/>
          </a:xfrm>
          <a:prstGeom prst="roundRect">
            <a:avLst>
              <a:gd name="adj" fmla="val 7442"/>
            </a:avLst>
          </a:prstGeom>
          <a:solidFill>
            <a:schemeClr val="bg1">
              <a:alpha val="6000"/>
            </a:schemeClr>
          </a:solidFill>
          <a:ln w="9525">
            <a:solidFill>
              <a:schemeClr val="bg1">
                <a:alpha val="18000"/>
              </a:schemeClr>
            </a:solidFill>
            <a:prstDash val="solid"/>
          </a:ln>
        </p:spPr>
      </p:sp>
      <p:sp>
        <p:nvSpPr>
          <p:cNvPr id="5" name="Text 3"/>
          <p:cNvSpPr txBox="1"/>
          <p:nvPr/>
        </p:nvSpPr>
        <p:spPr>
          <a:xfrm>
            <a:off x="822960" y="2011680"/>
            <a:ext cx="1691640" cy="822960"/>
          </a:xfrm>
          <a:prstGeom prst="rect">
            <a:avLst/>
          </a:prstGeom>
          <a:noFill/>
          <a:ln/>
        </p:spPr>
        <p:txBody>
          <a:bodyPr wrap="square" lIns="0" tIns="0" rIns="0" bIns="0" rtlCol="0" anchor="ctr"/>
          <a:lstStyle/>
          <a:p>
            <a:pPr indent="0" marL="0">
              <a:buNone/>
            </a:pPr>
            <a:r>
              <a:rPr lang="en-US" sz="4400" b="1" dirty="0">
                <a:solidFill>
                  <a:schemeClr val="accent3"/>
                </a:solidFill>
                <a:latin typeface="Cambria" pitchFamily="34" charset="0"/>
                <a:ea typeface="Cambria" pitchFamily="34" charset="-122"/>
                <a:cs typeface="Cambria" pitchFamily="34" charset="-120"/>
              </a:rPr>
              <a:t>12%</a:t>
            </a:r>
            <a:endParaRPr lang="en-US" sz="4400" dirty="0"/>
          </a:p>
        </p:txBody>
      </p:sp>
      <p:sp>
        <p:nvSpPr>
          <p:cNvPr id="6" name="Text 4"/>
          <p:cNvSpPr txBox="1"/>
          <p:nvPr/>
        </p:nvSpPr>
        <p:spPr>
          <a:xfrm>
            <a:off x="822960" y="2880360"/>
            <a:ext cx="1691640" cy="685800"/>
          </a:xfrm>
          <a:prstGeom prst="rect">
            <a:avLst/>
          </a:prstGeom>
          <a:noFill/>
          <a:ln/>
        </p:spPr>
        <p:txBody>
          <a:bodyPr wrap="square" lIns="0" tIns="0" rIns="0" bIns="0" rtlCol="0" anchor="t"/>
          <a:lstStyle/>
          <a:p>
            <a:pPr indent="0" marL="0">
              <a:buNone/>
            </a:pPr>
            <a:r>
              <a:rPr lang="en-US" sz="1200" b="1" dirty="0">
                <a:solidFill>
                  <a:schemeClr val="bg2"/>
                </a:solidFill>
              </a:rPr>
              <a:t>minimum share of the frame</a:t>
            </a:r>
            <a:endParaRPr lang="en-US" sz="1200" dirty="0"/>
          </a:p>
        </p:txBody>
      </p:sp>
      <p:sp>
        <p:nvSpPr>
          <p:cNvPr id="7" name="Text 5"/>
          <p:cNvSpPr txBox="1"/>
          <p:nvPr/>
        </p:nvSpPr>
        <p:spPr>
          <a:xfrm>
            <a:off x="2651760" y="2039112"/>
            <a:ext cx="3108960" cy="1508760"/>
          </a:xfrm>
          <a:prstGeom prst="rect">
            <a:avLst/>
          </a:prstGeom>
          <a:noFill/>
          <a:ln/>
        </p:spPr>
        <p:txBody>
          <a:bodyPr wrap="square" lIns="0" tIns="0" rIns="0" bIns="0" rtlCol="0" anchor="t"/>
          <a:lstStyle/>
          <a:p>
            <a:pPr indent="0" marL="0">
              <a:lnSpc>
                <a:spcPct val="112000"/>
              </a:lnSpc>
              <a:buNone/>
            </a:pPr>
            <a:r>
              <a:rPr lang="en-US" sz="1400" dirty="0">
                <a:solidFill>
                  <a:schemeClr val="bg1"/>
                </a:solidFill>
              </a:rPr>
              <a:t>A shoe was labelled "belt" and a top "tie": a small detail outscored the dominant garment. Detections must now cover 12% of the photo.</a:t>
            </a:r>
            <a:endParaRPr lang="en-US" sz="1400" dirty="0"/>
          </a:p>
        </p:txBody>
      </p:sp>
      <p:sp>
        <p:nvSpPr>
          <p:cNvPr id="8" name="Lesson 2"/>
          <p:cNvSpPr/>
          <p:nvPr/>
        </p:nvSpPr>
        <p:spPr>
          <a:xfrm>
            <a:off x="6199632" y="1783080"/>
            <a:ext cx="5440680" cy="1965960"/>
          </a:xfrm>
          <a:prstGeom prst="roundRect">
            <a:avLst>
              <a:gd name="adj" fmla="val 7442"/>
            </a:avLst>
          </a:prstGeom>
          <a:solidFill>
            <a:schemeClr val="bg1">
              <a:alpha val="6000"/>
            </a:schemeClr>
          </a:solidFill>
          <a:ln w="9525">
            <a:solidFill>
              <a:schemeClr val="bg1">
                <a:alpha val="18000"/>
              </a:schemeClr>
            </a:solidFill>
            <a:prstDash val="solid"/>
          </a:ln>
        </p:spPr>
      </p:sp>
      <p:sp>
        <p:nvSpPr>
          <p:cNvPr id="9" name="Text 7"/>
          <p:cNvSpPr txBox="1"/>
          <p:nvPr/>
        </p:nvSpPr>
        <p:spPr>
          <a:xfrm>
            <a:off x="6473952" y="2011680"/>
            <a:ext cx="1691640" cy="822960"/>
          </a:xfrm>
          <a:prstGeom prst="rect">
            <a:avLst/>
          </a:prstGeom>
          <a:noFill/>
          <a:ln/>
        </p:spPr>
        <p:txBody>
          <a:bodyPr wrap="square" lIns="0" tIns="0" rIns="0" bIns="0" rtlCol="0" anchor="ctr"/>
          <a:lstStyle/>
          <a:p>
            <a:pPr indent="0" marL="0">
              <a:buNone/>
            </a:pPr>
            <a:r>
              <a:rPr lang="en-US" sz="4400" b="1" dirty="0">
                <a:solidFill>
                  <a:schemeClr val="accent3"/>
                </a:solidFill>
                <a:latin typeface="Cambria" pitchFamily="34" charset="0"/>
                <a:ea typeface="Cambria" pitchFamily="34" charset="-122"/>
                <a:cs typeface="Cambria" pitchFamily="34" charset="-120"/>
              </a:rPr>
              <a:t>0.50</a:t>
            </a:r>
            <a:endParaRPr lang="en-US" sz="4400" dirty="0"/>
          </a:p>
        </p:txBody>
      </p:sp>
      <p:sp>
        <p:nvSpPr>
          <p:cNvPr id="10" name="Text 8"/>
          <p:cNvSpPr txBox="1"/>
          <p:nvPr/>
        </p:nvSpPr>
        <p:spPr>
          <a:xfrm>
            <a:off x="6473952" y="2880360"/>
            <a:ext cx="1691640" cy="685800"/>
          </a:xfrm>
          <a:prstGeom prst="rect">
            <a:avLst/>
          </a:prstGeom>
          <a:noFill/>
          <a:ln/>
        </p:spPr>
        <p:txBody>
          <a:bodyPr wrap="square" lIns="0" tIns="0" rIns="0" bIns="0" rtlCol="0" anchor="t"/>
          <a:lstStyle/>
          <a:p>
            <a:pPr indent="0" marL="0">
              <a:buNone/>
            </a:pPr>
            <a:r>
              <a:rPr lang="en-US" sz="1200" b="1" dirty="0">
                <a:solidFill>
                  <a:schemeClr val="bg2"/>
                </a:solidFill>
              </a:rPr>
              <a:t>minimum detection confidence</a:t>
            </a:r>
            <a:endParaRPr lang="en-US" sz="1200" dirty="0"/>
          </a:p>
        </p:txBody>
      </p:sp>
      <p:sp>
        <p:nvSpPr>
          <p:cNvPr id="11" name="Text 9"/>
          <p:cNvSpPr txBox="1"/>
          <p:nvPr/>
        </p:nvSpPr>
        <p:spPr>
          <a:xfrm>
            <a:off x="8302752" y="2039112"/>
            <a:ext cx="3108960" cy="1508760"/>
          </a:xfrm>
          <a:prstGeom prst="rect">
            <a:avLst/>
          </a:prstGeom>
          <a:noFill/>
          <a:ln/>
        </p:spPr>
        <p:txBody>
          <a:bodyPr wrap="square" lIns="0" tIns="0" rIns="0" bIns="0" rtlCol="0" anchor="t"/>
          <a:lstStyle/>
          <a:p>
            <a:pPr indent="0" marL="0">
              <a:lnSpc>
                <a:spcPct val="112000"/>
              </a:lnSpc>
              <a:buNone/>
            </a:pPr>
            <a:r>
              <a:rPr lang="en-US" sz="1400" dirty="0">
                <a:solidFill>
                  <a:schemeClr val="bg1"/>
                </a:solidFill>
              </a:rPr>
              <a:t>Below it the item is honestly "unknown" and lands in Unsorted for the user to confirm, rather than sitting silently in the wrong category.</a:t>
            </a:r>
            <a:endParaRPr lang="en-US" sz="1400" dirty="0"/>
          </a:p>
        </p:txBody>
      </p:sp>
      <p:sp>
        <p:nvSpPr>
          <p:cNvPr id="12" name="Lesson 3"/>
          <p:cNvSpPr/>
          <p:nvPr/>
        </p:nvSpPr>
        <p:spPr>
          <a:xfrm>
            <a:off x="548640" y="3977640"/>
            <a:ext cx="5440680" cy="1965960"/>
          </a:xfrm>
          <a:prstGeom prst="roundRect">
            <a:avLst>
              <a:gd name="adj" fmla="val 7442"/>
            </a:avLst>
          </a:prstGeom>
          <a:solidFill>
            <a:schemeClr val="bg1">
              <a:alpha val="6000"/>
            </a:schemeClr>
          </a:solidFill>
          <a:ln w="9525">
            <a:solidFill>
              <a:schemeClr val="bg1">
                <a:alpha val="18000"/>
              </a:schemeClr>
            </a:solidFill>
            <a:prstDash val="solid"/>
          </a:ln>
        </p:spPr>
      </p:sp>
      <p:sp>
        <p:nvSpPr>
          <p:cNvPr id="13" name="Text 11"/>
          <p:cNvSpPr txBox="1"/>
          <p:nvPr/>
        </p:nvSpPr>
        <p:spPr>
          <a:xfrm>
            <a:off x="822960" y="4206240"/>
            <a:ext cx="1691640" cy="822960"/>
          </a:xfrm>
          <a:prstGeom prst="rect">
            <a:avLst/>
          </a:prstGeom>
          <a:noFill/>
          <a:ln/>
        </p:spPr>
        <p:txBody>
          <a:bodyPr wrap="square" lIns="0" tIns="0" rIns="0" bIns="0" rtlCol="0" anchor="ctr"/>
          <a:lstStyle/>
          <a:p>
            <a:pPr indent="0" marL="0">
              <a:buNone/>
            </a:pPr>
            <a:r>
              <a:rPr lang="en-US" sz="4400" b="1" dirty="0">
                <a:solidFill>
                  <a:schemeClr val="accent3"/>
                </a:solidFill>
                <a:latin typeface="Cambria" pitchFamily="34" charset="0"/>
                <a:ea typeface="Cambria" pitchFamily="34" charset="-122"/>
                <a:cs typeface="Cambria" pitchFamily="34" charset="-120"/>
              </a:rPr>
              <a:t>0.55</a:t>
            </a:r>
            <a:endParaRPr lang="en-US" sz="4400" dirty="0"/>
          </a:p>
        </p:txBody>
      </p:sp>
      <p:sp>
        <p:nvSpPr>
          <p:cNvPr id="14" name="Text 12"/>
          <p:cNvSpPr txBox="1"/>
          <p:nvPr/>
        </p:nvSpPr>
        <p:spPr>
          <a:xfrm>
            <a:off x="822960" y="5074920"/>
            <a:ext cx="1691640" cy="685800"/>
          </a:xfrm>
          <a:prstGeom prst="rect">
            <a:avLst/>
          </a:prstGeom>
          <a:noFill/>
          <a:ln/>
        </p:spPr>
        <p:txBody>
          <a:bodyPr wrap="square" lIns="0" tIns="0" rIns="0" bIns="0" rtlCol="0" anchor="t"/>
          <a:lstStyle/>
          <a:p>
            <a:pPr indent="0" marL="0">
              <a:buNone/>
            </a:pPr>
            <a:r>
              <a:rPr lang="en-US" sz="1200" b="1" dirty="0">
                <a:solidFill>
                  <a:schemeClr val="bg2"/>
                </a:solidFill>
              </a:rPr>
              <a:t>CLIP accessory override</a:t>
            </a:r>
            <a:endParaRPr lang="en-US" sz="1200" dirty="0"/>
          </a:p>
        </p:txBody>
      </p:sp>
      <p:sp>
        <p:nvSpPr>
          <p:cNvPr id="15" name="Text 13"/>
          <p:cNvSpPr txBox="1"/>
          <p:nvPr/>
        </p:nvSpPr>
        <p:spPr>
          <a:xfrm>
            <a:off x="2651760" y="4233672"/>
            <a:ext cx="3108960" cy="1508760"/>
          </a:xfrm>
          <a:prstGeom prst="rect">
            <a:avLst/>
          </a:prstGeom>
          <a:noFill/>
          <a:ln/>
        </p:spPr>
        <p:txBody>
          <a:bodyPr wrap="square" lIns="0" tIns="0" rIns="0" bIns="0" rtlCol="0" anchor="t"/>
          <a:lstStyle/>
          <a:p>
            <a:pPr indent="0" marL="0">
              <a:lnSpc>
                <a:spcPct val="112000"/>
              </a:lnSpc>
              <a:buNone/>
            </a:pPr>
            <a:r>
              <a:rPr lang="en-US" sz="1400" dirty="0">
                <a:solidFill>
                  <a:schemeClr val="bg1"/>
                </a:solidFill>
              </a:rPr>
              <a:t>Fashionpedia learned from street-style photos and misreads solo watches. CLIP gets a second opinion on accessories only.</a:t>
            </a:r>
            <a:endParaRPr lang="en-US" sz="1400" dirty="0"/>
          </a:p>
        </p:txBody>
      </p:sp>
      <p:sp>
        <p:nvSpPr>
          <p:cNvPr id="16" name="Lesson 4"/>
          <p:cNvSpPr/>
          <p:nvPr/>
        </p:nvSpPr>
        <p:spPr>
          <a:xfrm>
            <a:off x="6199632" y="3977640"/>
            <a:ext cx="5440680" cy="1965960"/>
          </a:xfrm>
          <a:prstGeom prst="roundRect">
            <a:avLst>
              <a:gd name="adj" fmla="val 7442"/>
            </a:avLst>
          </a:prstGeom>
          <a:solidFill>
            <a:schemeClr val="bg1">
              <a:alpha val="6000"/>
            </a:schemeClr>
          </a:solidFill>
          <a:ln w="9525">
            <a:solidFill>
              <a:schemeClr val="bg1">
                <a:alpha val="18000"/>
              </a:schemeClr>
            </a:solidFill>
            <a:prstDash val="solid"/>
          </a:ln>
        </p:spPr>
      </p:sp>
      <p:sp>
        <p:nvSpPr>
          <p:cNvPr id="17" name="Text 15"/>
          <p:cNvSpPr txBox="1"/>
          <p:nvPr/>
        </p:nvSpPr>
        <p:spPr>
          <a:xfrm>
            <a:off x="6473952" y="4206240"/>
            <a:ext cx="1691640" cy="822960"/>
          </a:xfrm>
          <a:prstGeom prst="rect">
            <a:avLst/>
          </a:prstGeom>
          <a:noFill/>
          <a:ln/>
        </p:spPr>
        <p:txBody>
          <a:bodyPr wrap="square" lIns="0" tIns="0" rIns="0" bIns="0" rtlCol="0" anchor="ctr"/>
          <a:lstStyle/>
          <a:p>
            <a:pPr indent="0" marL="0">
              <a:buNone/>
            </a:pPr>
            <a:r>
              <a:rPr lang="en-US" sz="4400" b="1" dirty="0">
                <a:solidFill>
                  <a:schemeClr val="accent3"/>
                </a:solidFill>
                <a:latin typeface="Cambria" pitchFamily="34" charset="0"/>
                <a:ea typeface="Cambria" pitchFamily="34" charset="-122"/>
                <a:cs typeface="Cambria" pitchFamily="34" charset="-120"/>
              </a:rPr>
              <a:t>1</a:t>
            </a:r>
            <a:endParaRPr lang="en-US" sz="4400" dirty="0"/>
          </a:p>
        </p:txBody>
      </p:sp>
      <p:sp>
        <p:nvSpPr>
          <p:cNvPr id="18" name="Text 16"/>
          <p:cNvSpPr txBox="1"/>
          <p:nvPr/>
        </p:nvSpPr>
        <p:spPr>
          <a:xfrm>
            <a:off x="6473952" y="5074920"/>
            <a:ext cx="1691640" cy="685800"/>
          </a:xfrm>
          <a:prstGeom prst="rect">
            <a:avLst/>
          </a:prstGeom>
          <a:noFill/>
          <a:ln/>
        </p:spPr>
        <p:txBody>
          <a:bodyPr wrap="square" lIns="0" tIns="0" rIns="0" bIns="0" rtlCol="0" anchor="t"/>
          <a:lstStyle/>
          <a:p>
            <a:pPr indent="0" marL="0">
              <a:buNone/>
            </a:pPr>
            <a:r>
              <a:rPr lang="en-US" sz="1200" b="1" dirty="0">
                <a:solidFill>
                  <a:schemeClr val="bg2"/>
                </a:solidFill>
              </a:rPr>
              <a:t>lock around matting</a:t>
            </a:r>
            <a:endParaRPr lang="en-US" sz="1200" dirty="0"/>
          </a:p>
        </p:txBody>
      </p:sp>
      <p:sp>
        <p:nvSpPr>
          <p:cNvPr id="19" name="Text 17"/>
          <p:cNvSpPr txBox="1"/>
          <p:nvPr/>
        </p:nvSpPr>
        <p:spPr>
          <a:xfrm>
            <a:off x="8302752" y="4233672"/>
            <a:ext cx="3108960" cy="1508760"/>
          </a:xfrm>
          <a:prstGeom prst="rect">
            <a:avLst/>
          </a:prstGeom>
          <a:noFill/>
          <a:ln/>
        </p:spPr>
        <p:txBody>
          <a:bodyPr wrap="square" lIns="0" tIns="0" rIns="0" bIns="0" rtlCol="0" anchor="t"/>
          <a:lstStyle/>
          <a:p>
            <a:pPr indent="0" marL="0">
              <a:lnSpc>
                <a:spcPct val="112000"/>
              </a:lnSpc>
              <a:buNone/>
            </a:pPr>
            <a:r>
              <a:rPr lang="en-US" sz="1400" dirty="0">
                <a:solidFill>
                  <a:schemeClr val="bg1"/>
                </a:solidFill>
              </a:rPr>
              <a:t>Two concurrent uploads hit Numba's non-thread-safe layer and killed the worker. One lock serialises just that call.</a:t>
            </a:r>
            <a:endParaRPr lang="en-US" sz="1400" dirty="0"/>
          </a:p>
        </p:txBody>
      </p:sp>
      <p:sp>
        <p:nvSpPr>
          <p:cNvPr id="25" name="Slide Number Placeholder 0"/>
          <p:cNvSpPr>
            <a:spLocks noGrp="1"/>
          </p:cNvSpPr>
          <p:nvPr>
            <p:ph type="sldNum" sz="quarter" idx="4294967295"/>
          </p:nvPr>
        </p:nvSpPr>
        <p:spPr>
          <a:xfrm>
            <a:off x="11064240" y="6382512"/>
            <a:ext cx="57607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914400"/>
            <a:ext cx="5486400" cy="320040"/>
          </a:xfrm>
          <a:prstGeom prst="rect">
            <a:avLst/>
          </a:prstGeom>
          <a:noFill/>
          <a:ln/>
        </p:spPr>
        <p:txBody>
          <a:bodyPr wrap="square" lIns="0" tIns="0" rIns="0" bIns="0" rtlCol="0"/>
          <a:lstStyle/>
          <a:p>
            <a:pPr algn="l" indent="0" marL="0">
              <a:buNone/>
            </a:pPr>
            <a:r>
              <a:rPr lang="en-US" sz="1300" b="1" spc="300" kern="0" dirty="0">
                <a:solidFill>
                  <a:schemeClr val="accent1"/>
                </a:solidFill>
              </a:rPr>
              <a:t>LIVE DEMO 1</a:t>
            </a:r>
            <a:endParaRPr lang="en-US" sz="1300" dirty="0"/>
          </a:p>
        </p:txBody>
      </p:sp>
      <p:sp>
        <p:nvSpPr>
          <p:cNvPr id="3" name="Text 0"/>
          <p:cNvSpPr/>
          <p:nvPr>
            <p:ph idx="101" type="title" hasCustomPrompt="1"/>
          </p:nvPr>
        </p:nvSpPr>
        <p:spPr>
          <a:xfrm>
            <a:off x="548640" y="1298448"/>
            <a:ext cx="6035040" cy="1463040"/>
          </a:xfrm>
          <a:prstGeom prst="rect">
            <a:avLst/>
          </a:prstGeom>
          <a:noFill/>
          <a:ln/>
        </p:spPr>
        <p:txBody>
          <a:bodyPr wrap="square" lIns="0" tIns="0" rIns="0" bIns="0" rtlCol="0" anchor="t"/>
          <a:lstStyle/>
          <a:p>
            <a:pPr algn="l" indent="0" marL="0">
              <a:buNone/>
            </a:pPr>
            <a:r>
              <a:rPr lang="en-US" sz="4000" b="1" dirty="0">
                <a:solidFill>
                  <a:schemeClr val="bg1"/>
                </a:solidFill>
                <a:latin typeface="Cambria" pitchFamily="34" charset="0"/>
                <a:ea typeface="Cambria" pitchFamily="34" charset="-122"/>
                <a:cs typeface="Cambria" pitchFamily="34" charset="-120"/>
              </a:rPr>
              <a:t>Photo in, structured item out</a:t>
            </a:r>
            <a:endParaRPr lang="en-US" sz="4000" dirty="0"/>
          </a:p>
        </p:txBody>
      </p:sp>
      <p:sp>
        <p:nvSpPr>
          <p:cNvPr id="4" name="Text 2"/>
          <p:cNvSpPr txBox="1"/>
          <p:nvPr/>
        </p:nvSpPr>
        <p:spPr>
          <a:xfrm>
            <a:off x="548640" y="2971800"/>
            <a:ext cx="5852160" cy="137160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chemeClr val="bg2"/>
                </a:solidFill>
              </a:rPr>
              <a:t>Upload a garment photo from the phone</a:t>
            </a:r>
            <a:endParaRPr lang="en-US" sz="1700" dirty="0"/>
          </a:p>
          <a:p>
            <a:pPr marL="342900" indent="-342900">
              <a:spcAft>
                <a:spcPts val="800"/>
              </a:spcAft>
              <a:buSzPct val="100000"/>
              <a:buChar char="•"/>
            </a:pPr>
            <a:r>
              <a:rPr lang="en-US" sz="1700" dirty="0">
                <a:solidFill>
                  <a:schemeClr val="bg2"/>
                </a:solidFill>
              </a:rPr>
              <a:t>Watch classification_status: processing → done</a:t>
            </a:r>
            <a:endParaRPr lang="en-US" sz="1700" dirty="0"/>
          </a:p>
          <a:p>
            <a:pPr marL="342900" indent="-342900">
              <a:spcAft>
                <a:spcPts val="800"/>
              </a:spcAft>
              <a:buSzPct val="100000"/>
              <a:buChar char="•"/>
            </a:pPr>
            <a:r>
              <a:rPr lang="en-US" sz="1700" dirty="0">
                <a:solidFill>
                  <a:schemeClr val="bg2"/>
                </a:solidFill>
              </a:rPr>
              <a:t>Open the item: cutout, type, colour, style, formality</a:t>
            </a:r>
            <a:endParaRPr lang="en-US" sz="1700" dirty="0"/>
          </a:p>
        </p:txBody>
      </p:sp>
      <p:sp>
        <p:nvSpPr>
          <p:cNvPr id="5" name="Text 3"/>
          <p:cNvSpPr txBox="1"/>
          <p:nvPr/>
        </p:nvSpPr>
        <p:spPr>
          <a:xfrm>
            <a:off x="548640" y="4572000"/>
            <a:ext cx="5852160" cy="365760"/>
          </a:xfrm>
          <a:prstGeom prst="rect">
            <a:avLst/>
          </a:prstGeom>
          <a:noFill/>
          <a:ln/>
        </p:spPr>
        <p:txBody>
          <a:bodyPr wrap="square" lIns="0" tIns="0" rIns="0" bIns="0" rtlCol="0" anchor="t"/>
          <a:lstStyle/>
          <a:p>
            <a:pPr indent="0" marL="0">
              <a:buNone/>
            </a:pPr>
            <a:r>
              <a:rPr lang="en-US" sz="1300" b="1" dirty="0">
                <a:solidFill>
                  <a:schemeClr val="accent3"/>
                </a:solidFill>
              </a:rPr>
              <a:t>Backup if the network fails: this week's run on three sample photos</a:t>
            </a:r>
            <a:endParaRPr lang="en-US" sz="1300" dirty="0"/>
          </a:p>
        </p:txBody>
      </p:sp>
      <p:sp>
        <p:nvSpPr>
          <p:cNvPr id="6" name="Text 4"/>
          <p:cNvSpPr txBox="1"/>
          <p:nvPr/>
        </p:nvSpPr>
        <p:spPr>
          <a:xfrm>
            <a:off x="548640" y="4983480"/>
            <a:ext cx="1188720" cy="411480"/>
          </a:xfrm>
          <a:prstGeom prst="rect">
            <a:avLst/>
          </a:prstGeom>
          <a:noFill/>
          <a:ln/>
        </p:spPr>
        <p:txBody>
          <a:bodyPr wrap="square" lIns="0" tIns="0" rIns="0" bIns="0" rtlCol="0" anchor="ctr"/>
          <a:lstStyle/>
          <a:p>
            <a:pPr indent="0" marL="0">
              <a:buNone/>
            </a:pPr>
            <a:r>
              <a:rPr lang="en-US" sz="1300" b="1" dirty="0">
                <a:solidFill>
                  <a:schemeClr val="bg1"/>
                </a:solidFill>
              </a:rPr>
              <a:t>Overshirt</a:t>
            </a:r>
            <a:endParaRPr lang="en-US" sz="1300" dirty="0"/>
          </a:p>
        </p:txBody>
      </p:sp>
      <p:sp>
        <p:nvSpPr>
          <p:cNvPr id="7" name="Text 5"/>
          <p:cNvSpPr txBox="1"/>
          <p:nvPr/>
        </p:nvSpPr>
        <p:spPr>
          <a:xfrm>
            <a:off x="1783080" y="4983480"/>
            <a:ext cx="2331720" cy="411480"/>
          </a:xfrm>
          <a:prstGeom prst="rect">
            <a:avLst/>
          </a:prstGeom>
          <a:noFill/>
          <a:ln/>
        </p:spPr>
        <p:txBody>
          <a:bodyPr wrap="square" lIns="0" tIns="0" rIns="0" bIns="0" rtlCol="0" anchor="ctr"/>
          <a:lstStyle/>
          <a:p>
            <a:pPr indent="0" marL="0">
              <a:buNone/>
            </a:pPr>
            <a:r>
              <a:rPr lang="en-US" sz="1300" dirty="0">
                <a:solidFill>
                  <a:schemeClr val="bg1"/>
                </a:solidFill>
                <a:latin typeface="Courier New" pitchFamily="34" charset="0"/>
                <a:ea typeface="Courier New" pitchFamily="34" charset="-122"/>
                <a:cs typeface="Courier New" pitchFamily="34" charset="-120"/>
              </a:rPr>
              <a:t>unknown</a:t>
            </a:r>
            <a:endParaRPr lang="en-US" sz="1300" dirty="0"/>
          </a:p>
        </p:txBody>
      </p:sp>
      <p:sp>
        <p:nvSpPr>
          <p:cNvPr id="8" name="Text 6"/>
          <p:cNvSpPr txBox="1"/>
          <p:nvPr/>
        </p:nvSpPr>
        <p:spPr>
          <a:xfrm>
            <a:off x="4160520" y="4983480"/>
            <a:ext cx="2697480" cy="411480"/>
          </a:xfrm>
          <a:prstGeom prst="rect">
            <a:avLst/>
          </a:prstGeom>
          <a:noFill/>
          <a:ln/>
        </p:spPr>
        <p:txBody>
          <a:bodyPr wrap="square" lIns="0" tIns="0" rIns="0" bIns="0" rtlCol="0" anchor="ctr"/>
          <a:lstStyle/>
          <a:p>
            <a:pPr indent="0" marL="0">
              <a:buNone/>
            </a:pPr>
            <a:r>
              <a:rPr lang="en-US" sz="1100" dirty="0">
                <a:solidFill>
                  <a:schemeClr val="bg2"/>
                </a:solidFill>
              </a:rPr>
              <a:t>only parts found: sleeve 0.97, pocket 0.96</a:t>
            </a:r>
            <a:endParaRPr lang="en-US" sz="1100" dirty="0"/>
          </a:p>
        </p:txBody>
      </p:sp>
      <p:sp>
        <p:nvSpPr>
          <p:cNvPr id="9" name="Text 7"/>
          <p:cNvSpPr txBox="1"/>
          <p:nvPr/>
        </p:nvSpPr>
        <p:spPr>
          <a:xfrm>
            <a:off x="548640" y="5440680"/>
            <a:ext cx="1188720" cy="411480"/>
          </a:xfrm>
          <a:prstGeom prst="rect">
            <a:avLst/>
          </a:prstGeom>
          <a:noFill/>
          <a:ln/>
        </p:spPr>
        <p:txBody>
          <a:bodyPr wrap="square" lIns="0" tIns="0" rIns="0" bIns="0" rtlCol="0" anchor="ctr"/>
          <a:lstStyle/>
          <a:p>
            <a:pPr indent="0" marL="0">
              <a:buNone/>
            </a:pPr>
            <a:r>
              <a:rPr lang="en-US" sz="1300" b="1" dirty="0">
                <a:solidFill>
                  <a:schemeClr val="bg1"/>
                </a:solidFill>
              </a:rPr>
              <a:t>Sneakers</a:t>
            </a:r>
            <a:endParaRPr lang="en-US" sz="1300" dirty="0"/>
          </a:p>
        </p:txBody>
      </p:sp>
      <p:sp>
        <p:nvSpPr>
          <p:cNvPr id="10" name="Text 8"/>
          <p:cNvSpPr txBox="1"/>
          <p:nvPr/>
        </p:nvSpPr>
        <p:spPr>
          <a:xfrm>
            <a:off x="1783080" y="5440680"/>
            <a:ext cx="2331720" cy="411480"/>
          </a:xfrm>
          <a:prstGeom prst="rect">
            <a:avLst/>
          </a:prstGeom>
          <a:noFill/>
          <a:ln/>
        </p:spPr>
        <p:txBody>
          <a:bodyPr wrap="square" lIns="0" tIns="0" rIns="0" bIns="0" rtlCol="0" anchor="ctr"/>
          <a:lstStyle/>
          <a:p>
            <a:pPr indent="0" marL="0">
              <a:buNone/>
            </a:pPr>
            <a:r>
              <a:rPr lang="en-US" sz="1300" dirty="0">
                <a:solidFill>
                  <a:schemeClr val="accent3"/>
                </a:solidFill>
                <a:latin typeface="Courier New" pitchFamily="34" charset="0"/>
                <a:ea typeface="Courier New" pitchFamily="34" charset="-122"/>
                <a:cs typeface="Courier New" pitchFamily="34" charset="-120"/>
              </a:rPr>
              <a:t>top, t-shirt  0.64</a:t>
            </a:r>
            <a:endParaRPr lang="en-US" sz="1300" dirty="0"/>
          </a:p>
        </p:txBody>
      </p:sp>
      <p:sp>
        <p:nvSpPr>
          <p:cNvPr id="11" name="Text 9"/>
          <p:cNvSpPr txBox="1"/>
          <p:nvPr/>
        </p:nvSpPr>
        <p:spPr>
          <a:xfrm>
            <a:off x="4160520" y="5440680"/>
            <a:ext cx="2697480" cy="411480"/>
          </a:xfrm>
          <a:prstGeom prst="rect">
            <a:avLst/>
          </a:prstGeom>
          <a:noFill/>
          <a:ln/>
        </p:spPr>
        <p:txBody>
          <a:bodyPr wrap="square" lIns="0" tIns="0" rIns="0" bIns="0" rtlCol="0" anchor="ctr"/>
          <a:lstStyle/>
          <a:p>
            <a:pPr indent="0" marL="0">
              <a:buNone/>
            </a:pPr>
            <a:r>
              <a:rPr lang="en-US" sz="1100" dirty="0">
                <a:solidFill>
                  <a:schemeClr val="bg2"/>
                </a:solidFill>
              </a:rPr>
              <a:t>wrong type; colour beige correct</a:t>
            </a:r>
            <a:endParaRPr lang="en-US" sz="1100" dirty="0"/>
          </a:p>
        </p:txBody>
      </p:sp>
      <p:sp>
        <p:nvSpPr>
          <p:cNvPr id="12" name="Text 10"/>
          <p:cNvSpPr txBox="1"/>
          <p:nvPr/>
        </p:nvSpPr>
        <p:spPr>
          <a:xfrm>
            <a:off x="548640" y="5897880"/>
            <a:ext cx="1188720" cy="411480"/>
          </a:xfrm>
          <a:prstGeom prst="rect">
            <a:avLst/>
          </a:prstGeom>
          <a:noFill/>
          <a:ln/>
        </p:spPr>
        <p:txBody>
          <a:bodyPr wrap="square" lIns="0" tIns="0" rIns="0" bIns="0" rtlCol="0" anchor="ctr"/>
          <a:lstStyle/>
          <a:p>
            <a:pPr indent="0" marL="0">
              <a:buNone/>
            </a:pPr>
            <a:r>
              <a:rPr lang="en-US" sz="1300" b="1" dirty="0">
                <a:solidFill>
                  <a:schemeClr val="bg1"/>
                </a:solidFill>
              </a:rPr>
              <a:t>Bomber</a:t>
            </a:r>
            <a:endParaRPr lang="en-US" sz="1300" dirty="0"/>
          </a:p>
        </p:txBody>
      </p:sp>
      <p:sp>
        <p:nvSpPr>
          <p:cNvPr id="13" name="Text 11"/>
          <p:cNvSpPr txBox="1"/>
          <p:nvPr/>
        </p:nvSpPr>
        <p:spPr>
          <a:xfrm>
            <a:off x="1783080" y="5897880"/>
            <a:ext cx="2331720" cy="411480"/>
          </a:xfrm>
          <a:prstGeom prst="rect">
            <a:avLst/>
          </a:prstGeom>
          <a:noFill/>
          <a:ln/>
        </p:spPr>
        <p:txBody>
          <a:bodyPr wrap="square" lIns="0" tIns="0" rIns="0" bIns="0" rtlCol="0" anchor="ctr"/>
          <a:lstStyle/>
          <a:p>
            <a:pPr indent="0" marL="0">
              <a:buNone/>
            </a:pPr>
            <a:r>
              <a:rPr lang="en-US" sz="1300" dirty="0">
                <a:solidFill>
                  <a:schemeClr val="accent3"/>
                </a:solidFill>
                <a:latin typeface="Courier New" pitchFamily="34" charset="0"/>
                <a:ea typeface="Courier New" pitchFamily="34" charset="-122"/>
                <a:cs typeface="Courier New" pitchFamily="34" charset="-120"/>
              </a:rPr>
              <a:t>belt  0.60</a:t>
            </a:r>
            <a:endParaRPr lang="en-US" sz="1300" dirty="0"/>
          </a:p>
        </p:txBody>
      </p:sp>
      <p:sp>
        <p:nvSpPr>
          <p:cNvPr id="14" name="Text 12"/>
          <p:cNvSpPr txBox="1"/>
          <p:nvPr/>
        </p:nvSpPr>
        <p:spPr>
          <a:xfrm>
            <a:off x="4160520" y="5897880"/>
            <a:ext cx="2697480" cy="411480"/>
          </a:xfrm>
          <a:prstGeom prst="rect">
            <a:avLst/>
          </a:prstGeom>
          <a:noFill/>
          <a:ln/>
        </p:spPr>
        <p:txBody>
          <a:bodyPr wrap="square" lIns="0" tIns="0" rIns="0" bIns="0" rtlCol="0" anchor="ctr"/>
          <a:lstStyle/>
          <a:p>
            <a:pPr indent="0" marL="0">
              <a:buNone/>
            </a:pPr>
            <a:r>
              <a:rPr lang="en-US" sz="1100" dirty="0">
                <a:solidFill>
                  <a:schemeClr val="bg2"/>
                </a:solidFill>
              </a:rPr>
              <a:t>CLIP override fired on "unknown"; black-on-black cutout lost the jacket</a:t>
            </a:r>
            <a:endParaRPr lang="en-US" sz="1100" dirty="0"/>
          </a:p>
        </p:txBody>
      </p:sp>
      <p:sp>
        <p:nvSpPr>
          <p:cNvPr id="15" name="Cutout panel"/>
          <p:cNvSpPr/>
          <p:nvPr/>
        </p:nvSpPr>
        <p:spPr>
          <a:xfrm>
            <a:off x="7086600" y="822960"/>
            <a:ext cx="4572000" cy="5212080"/>
          </a:xfrm>
          <a:prstGeom prst="roundRect">
            <a:avLst>
              <a:gd name="adj" fmla="val 4000"/>
            </a:avLst>
          </a:prstGeom>
          <a:solidFill>
            <a:schemeClr val="bg1"/>
          </a:solidFill>
          <a:ln/>
        </p:spPr>
      </p:sp>
      <p:pic>
        <p:nvPicPr>
          <p:cNvPr id="16" name="Overshirt cutout" descr="C:\Users\Ashurah\AppData\Local\Temp\claude\C--Users-Ashurah-Desktop-rafat-wardrobe-intelligence\ed10a7fd-ca58-492a-b1e5-a5f7fe1fd1a0\scratchpad\deck\img\g_shirt_cut_big.png">    </p:cNvPr>
          <p:cNvPicPr>
            <a:picLocks noChangeAspect="1"/>
          </p:cNvPicPr>
          <p:nvPr/>
        </p:nvPicPr>
        <p:blipFill>
          <a:blip r:embed="rId1"/>
          <a:stretch>
            <a:fillRect/>
          </a:stretch>
        </p:blipFill>
        <p:spPr>
          <a:xfrm>
            <a:off x="7299960" y="1754619"/>
            <a:ext cx="2174066" cy="2800122"/>
          </a:xfrm>
          <a:prstGeom prst="rect">
            <a:avLst/>
          </a:prstGeom>
        </p:spPr>
      </p:pic>
      <p:pic>
        <p:nvPicPr>
          <p:cNvPr id="17" name="Sneaker cutout" descr="C:\Users\Ashurah\AppData\Local\Temp\claude\C--Users-Ashurah-Desktop-rafat-wardrobe-intelligence\ed10a7fd-ca58-492a-b1e5-a5f7fe1fd1a0\scratchpad\deck\img\g_sneakers_cut_big.png">    </p:cNvPr>
          <p:cNvPicPr>
            <a:picLocks noChangeAspect="1"/>
          </p:cNvPicPr>
          <p:nvPr/>
        </p:nvPicPr>
        <p:blipFill>
          <a:blip r:embed="rId2"/>
          <a:stretch>
            <a:fillRect/>
          </a:stretch>
        </p:blipFill>
        <p:spPr>
          <a:xfrm>
            <a:off x="9687386" y="1754619"/>
            <a:ext cx="1757854" cy="2800122"/>
          </a:xfrm>
          <a:prstGeom prst="rect">
            <a:avLst/>
          </a:prstGeom>
        </p:spPr>
      </p:pic>
      <p:sp>
        <p:nvSpPr>
          <p:cNvPr id="18" name="Text 14"/>
          <p:cNvSpPr txBox="1"/>
          <p:nvPr/>
        </p:nvSpPr>
        <p:spPr>
          <a:xfrm>
            <a:off x="7269480" y="5440680"/>
            <a:ext cx="4206240" cy="320040"/>
          </a:xfrm>
          <a:prstGeom prst="rect">
            <a:avLst/>
          </a:prstGeom>
          <a:noFill/>
          <a:ln/>
        </p:spPr>
        <p:txBody>
          <a:bodyPr wrap="square" lIns="0" tIns="0" rIns="0" bIns="0" rtlCol="0" anchor="t"/>
          <a:lstStyle/>
          <a:p>
            <a:pPr indent="0" marL="0">
              <a:buNone/>
            </a:pPr>
            <a:r>
              <a:rPr lang="en-US" sz="1100" i="1" dirty="0">
                <a:solidFill>
                  <a:schemeClr val="tx1"/>
                </a:solidFill>
              </a:rPr>
              <a:t>Real segmentation output, background removed</a:t>
            </a:r>
            <a:endParaRPr lang="en-US" sz="1100" dirty="0"/>
          </a:p>
        </p:txBody>
      </p:sp>
      <p:sp>
        <p:nvSpPr>
          <p:cNvPr id="25" name="Slide Number Placeholder 0"/>
          <p:cNvSpPr>
            <a:spLocks noGrp="1"/>
          </p:cNvSpPr>
          <p:nvPr>
            <p:ph type="sldNum" sz="quarter" idx="4294967295"/>
          </p:nvPr>
        </p:nvSpPr>
        <p:spPr>
          <a:xfrm>
            <a:off x="11064240" y="6382512"/>
            <a:ext cx="57607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body" hasCustomPrompt="1"/>
          </p:nvPr>
        </p:nvSpPr>
        <p:spPr>
          <a:xfrm>
            <a:off x="548640" y="384048"/>
            <a:ext cx="8229600" cy="292608"/>
          </a:xfrm>
          <a:prstGeom prst="rect">
            <a:avLst/>
          </a:prstGeom>
          <a:noFill/>
          <a:ln/>
        </p:spPr>
        <p:txBody>
          <a:bodyPr wrap="square" lIns="0" tIns="0" rIns="0" bIns="0" rtlCol="0" anchor="ctr"/>
          <a:lstStyle/>
          <a:p>
            <a:pPr algn="l" indent="0" marL="0">
              <a:buNone/>
            </a:pPr>
            <a:r>
              <a:rPr lang="en-US" sz="1200" b="1" spc="300" kern="0" dirty="0">
                <a:solidFill>
                  <a:schemeClr val="accent1"/>
                </a:solidFill>
              </a:rPr>
              <a:t>AI REASONING ARCHITECTURE</a:t>
            </a:r>
            <a:endParaRPr lang="en-US" sz="1200" dirty="0"/>
          </a:p>
        </p:txBody>
      </p:sp>
      <p:sp>
        <p:nvSpPr>
          <p:cNvPr id="3" name="Text 1"/>
          <p:cNvSpPr/>
          <p:nvPr>
            <p:ph idx="102" type="title" hasCustomPrompt="1"/>
          </p:nvPr>
        </p:nvSpPr>
        <p:spPr>
          <a:xfrm>
            <a:off x="548640" y="694944"/>
            <a:ext cx="11064240" cy="749808"/>
          </a:xfrm>
          <a:prstGeom prst="rect">
            <a:avLst/>
          </a:prstGeom>
          <a:noFill/>
          <a:ln/>
        </p:spPr>
        <p:txBody>
          <a:bodyPr wrap="square" lIns="0" tIns="0" rIns="0" bIns="0" rtlCol="0" anchor="t"/>
          <a:lstStyle/>
          <a:p>
            <a:pPr algn="l" indent="0" marL="0">
              <a:buNone/>
            </a:pPr>
            <a:r>
              <a:rPr lang="en-US" sz="3200" b="1" dirty="0">
                <a:solidFill>
                  <a:schemeClr val="bg1"/>
                </a:solidFill>
                <a:latin typeface="Cambria" pitchFamily="34" charset="0"/>
                <a:ea typeface="Cambria" pitchFamily="34" charset="-122"/>
                <a:cs typeface="Cambria" pitchFamily="34" charset="-120"/>
              </a:rPr>
              <a:t>The prompt is a contract, not a conversation</a:t>
            </a:r>
            <a:endParaRPr lang="en-US" sz="3200" dirty="0"/>
          </a:p>
        </p:txBody>
      </p:sp>
      <p:sp>
        <p:nvSpPr>
          <p:cNvPr id="4" name="Prompt card"/>
          <p:cNvSpPr/>
          <p:nvPr/>
        </p:nvSpPr>
        <p:spPr>
          <a:xfrm>
            <a:off x="548640" y="1783080"/>
            <a:ext cx="5989320" cy="4343400"/>
          </a:xfrm>
          <a:prstGeom prst="roundRect">
            <a:avLst>
              <a:gd name="adj" fmla="val 3368"/>
            </a:avLst>
          </a:prstGeom>
          <a:solidFill>
            <a:schemeClr val="bg1">
              <a:alpha val="6000"/>
            </a:schemeClr>
          </a:solidFill>
          <a:ln w="9525">
            <a:solidFill>
              <a:schemeClr val="bg1">
                <a:alpha val="18000"/>
              </a:schemeClr>
            </a:solidFill>
            <a:prstDash val="solid"/>
          </a:ln>
        </p:spPr>
      </p:sp>
      <p:sp>
        <p:nvSpPr>
          <p:cNvPr id="5" name="Text 3"/>
          <p:cNvSpPr txBox="1"/>
          <p:nvPr/>
        </p:nvSpPr>
        <p:spPr>
          <a:xfrm>
            <a:off x="868680" y="2011680"/>
            <a:ext cx="4572000" cy="320040"/>
          </a:xfrm>
          <a:prstGeom prst="rect">
            <a:avLst/>
          </a:prstGeom>
          <a:noFill/>
          <a:ln/>
        </p:spPr>
        <p:txBody>
          <a:bodyPr wrap="square" lIns="0" tIns="0" rIns="0" bIns="0" rtlCol="0" anchor="t"/>
          <a:lstStyle/>
          <a:p>
            <a:pPr indent="0" marL="0">
              <a:buNone/>
            </a:pPr>
            <a:r>
              <a:rPr lang="en-US" sz="1200" b="1" spc="200" kern="0" dirty="0">
                <a:solidFill>
                  <a:schemeClr val="accent3"/>
                </a:solidFill>
              </a:rPr>
              <a:t>WHAT GEMINI RECEIVES</a:t>
            </a:r>
            <a:endParaRPr lang="en-US" sz="1200" dirty="0"/>
          </a:p>
        </p:txBody>
      </p:sp>
      <p:sp>
        <p:nvSpPr>
          <p:cNvPr id="6" name="The request circle"/>
          <p:cNvSpPr/>
          <p:nvPr/>
        </p:nvSpPr>
        <p:spPr>
          <a:xfrm>
            <a:off x="868680" y="2514600"/>
            <a:ext cx="548640" cy="548640"/>
          </a:xfrm>
          <a:prstGeom prst="ellipse">
            <a:avLst/>
          </a:prstGeom>
          <a:solidFill>
            <a:schemeClr val="accent1"/>
          </a:solidFill>
          <a:ln/>
        </p:spPr>
      </p:sp>
      <p:pic>
        <p:nvPicPr>
          <p:cNvPr id="7" name="The request icon" descr="preencoded.png">    </p:cNvPr>
          <p:cNvPicPr>
            <a:picLocks noChangeAspect="1"/>
          </p:cNvPicPr>
          <p:nvPr/>
        </p:nvPicPr>
        <p:blipFill>
          <a:blip r:embed="rId1"/>
          <a:stretch>
            <a:fillRect/>
          </a:stretch>
        </p:blipFill>
        <p:spPr>
          <a:xfrm>
            <a:off x="1005840" y="2651760"/>
            <a:ext cx="274320" cy="274320"/>
          </a:xfrm>
          <a:prstGeom prst="rect">
            <a:avLst/>
          </a:prstGeom>
        </p:spPr>
      </p:pic>
      <p:sp>
        <p:nvSpPr>
          <p:cNvPr id="8" name="Text 5"/>
          <p:cNvSpPr txBox="1"/>
          <p:nvPr/>
        </p:nvSpPr>
        <p:spPr>
          <a:xfrm>
            <a:off x="1600200" y="2496312"/>
            <a:ext cx="4572000" cy="320040"/>
          </a:xfrm>
          <a:prstGeom prst="rect">
            <a:avLst/>
          </a:prstGeom>
          <a:noFill/>
          <a:ln/>
        </p:spPr>
        <p:txBody>
          <a:bodyPr wrap="square" lIns="0" tIns="0" rIns="0" bIns="0" rtlCol="0" anchor="t"/>
          <a:lstStyle/>
          <a:p>
            <a:pPr indent="0" marL="0">
              <a:buNone/>
            </a:pPr>
            <a:r>
              <a:rPr lang="en-US" sz="1600" b="1" dirty="0">
                <a:solidFill>
                  <a:schemeClr val="bg1"/>
                </a:solidFill>
              </a:rPr>
              <a:t>The request</a:t>
            </a:r>
            <a:endParaRPr lang="en-US" sz="1600" dirty="0"/>
          </a:p>
        </p:txBody>
      </p:sp>
      <p:sp>
        <p:nvSpPr>
          <p:cNvPr id="9" name="Text 6"/>
          <p:cNvSpPr txBox="1"/>
          <p:nvPr/>
        </p:nvSpPr>
        <p:spPr>
          <a:xfrm>
            <a:off x="1600200" y="2816352"/>
            <a:ext cx="4709160" cy="502920"/>
          </a:xfrm>
          <a:prstGeom prst="rect">
            <a:avLst/>
          </a:prstGeom>
          <a:noFill/>
          <a:ln/>
        </p:spPr>
        <p:txBody>
          <a:bodyPr wrap="square" lIns="0" tIns="0" rIns="0" bIns="0" rtlCol="0" anchor="t"/>
          <a:lstStyle/>
          <a:p>
            <a:pPr indent="0" marL="0">
              <a:buNone/>
            </a:pPr>
            <a:r>
              <a:rPr lang="en-US" sz="1300" dirty="0">
                <a:solidFill>
                  <a:schemeClr val="bg2"/>
                </a:solidFill>
              </a:rPr>
              <a:t>"Dinner date tonight, something smart"</a:t>
            </a:r>
            <a:endParaRPr lang="en-US" sz="1300" dirty="0"/>
          </a:p>
        </p:txBody>
      </p:sp>
      <p:sp>
        <p:nvSpPr>
          <p:cNvPr id="10" name="Live weather circle"/>
          <p:cNvSpPr/>
          <p:nvPr/>
        </p:nvSpPr>
        <p:spPr>
          <a:xfrm>
            <a:off x="868680" y="3401568"/>
            <a:ext cx="548640" cy="548640"/>
          </a:xfrm>
          <a:prstGeom prst="ellipse">
            <a:avLst/>
          </a:prstGeom>
          <a:solidFill>
            <a:schemeClr val="accent1"/>
          </a:solidFill>
          <a:ln/>
        </p:spPr>
      </p:sp>
      <p:pic>
        <p:nvPicPr>
          <p:cNvPr id="11" name="Live weather icon" descr="preencoded.png">    </p:cNvPr>
          <p:cNvPicPr>
            <a:picLocks noChangeAspect="1"/>
          </p:cNvPicPr>
          <p:nvPr/>
        </p:nvPicPr>
        <p:blipFill>
          <a:blip r:embed="rId2"/>
          <a:stretch>
            <a:fillRect/>
          </a:stretch>
        </p:blipFill>
        <p:spPr>
          <a:xfrm>
            <a:off x="1005840" y="3538728"/>
            <a:ext cx="274320" cy="274320"/>
          </a:xfrm>
          <a:prstGeom prst="rect">
            <a:avLst/>
          </a:prstGeom>
        </p:spPr>
      </p:pic>
      <p:sp>
        <p:nvSpPr>
          <p:cNvPr id="12" name="Text 8"/>
          <p:cNvSpPr txBox="1"/>
          <p:nvPr/>
        </p:nvSpPr>
        <p:spPr>
          <a:xfrm>
            <a:off x="1600200" y="3383280"/>
            <a:ext cx="4572000" cy="320040"/>
          </a:xfrm>
          <a:prstGeom prst="rect">
            <a:avLst/>
          </a:prstGeom>
          <a:noFill/>
          <a:ln/>
        </p:spPr>
        <p:txBody>
          <a:bodyPr wrap="square" lIns="0" tIns="0" rIns="0" bIns="0" rtlCol="0" anchor="t"/>
          <a:lstStyle/>
          <a:p>
            <a:pPr indent="0" marL="0">
              <a:buNone/>
            </a:pPr>
            <a:r>
              <a:rPr lang="en-US" sz="1600" b="1" dirty="0">
                <a:solidFill>
                  <a:schemeClr val="bg1"/>
                </a:solidFill>
              </a:rPr>
              <a:t>Live weather</a:t>
            </a:r>
            <a:endParaRPr lang="en-US" sz="1600" dirty="0"/>
          </a:p>
        </p:txBody>
      </p:sp>
      <p:sp>
        <p:nvSpPr>
          <p:cNvPr id="13" name="Text 9"/>
          <p:cNvSpPr txBox="1"/>
          <p:nvPr/>
        </p:nvSpPr>
        <p:spPr>
          <a:xfrm>
            <a:off x="1600200" y="3703320"/>
            <a:ext cx="4709160" cy="502920"/>
          </a:xfrm>
          <a:prstGeom prst="rect">
            <a:avLst/>
          </a:prstGeom>
          <a:noFill/>
          <a:ln/>
        </p:spPr>
        <p:txBody>
          <a:bodyPr wrap="square" lIns="0" tIns="0" rIns="0" bIns="0" rtlCol="0" anchor="t"/>
          <a:lstStyle/>
          <a:p>
            <a:pPr indent="0" marL="0">
              <a:buNone/>
            </a:pPr>
            <a:r>
              <a:rPr lang="en-US" sz="1300" dirty="0">
                <a:solidFill>
                  <a:schemeClr val="bg2"/>
                </a:solidFill>
              </a:rPr>
              <a:t>"6°C and rainy" from the phone, optional</a:t>
            </a:r>
            <a:endParaRPr lang="en-US" sz="1300" dirty="0"/>
          </a:p>
        </p:txBody>
      </p:sp>
      <p:sp>
        <p:nvSpPr>
          <p:cNvPr id="14" name="The wardrobe as JSON circle"/>
          <p:cNvSpPr/>
          <p:nvPr/>
        </p:nvSpPr>
        <p:spPr>
          <a:xfrm>
            <a:off x="868680" y="4288536"/>
            <a:ext cx="548640" cy="548640"/>
          </a:xfrm>
          <a:prstGeom prst="ellipse">
            <a:avLst/>
          </a:prstGeom>
          <a:solidFill>
            <a:schemeClr val="accent1"/>
          </a:solidFill>
          <a:ln/>
        </p:spPr>
      </p:sp>
      <p:pic>
        <p:nvPicPr>
          <p:cNvPr id="15" name="The wardrobe as JSON icon" descr="preencoded.png">    </p:cNvPr>
          <p:cNvPicPr>
            <a:picLocks noChangeAspect="1"/>
          </p:cNvPicPr>
          <p:nvPr/>
        </p:nvPicPr>
        <p:blipFill>
          <a:blip r:embed="rId3"/>
          <a:stretch>
            <a:fillRect/>
          </a:stretch>
        </p:blipFill>
        <p:spPr>
          <a:xfrm>
            <a:off x="1005840" y="4425696"/>
            <a:ext cx="274320" cy="274320"/>
          </a:xfrm>
          <a:prstGeom prst="rect">
            <a:avLst/>
          </a:prstGeom>
        </p:spPr>
      </p:pic>
      <p:sp>
        <p:nvSpPr>
          <p:cNvPr id="16" name="Text 11"/>
          <p:cNvSpPr txBox="1"/>
          <p:nvPr/>
        </p:nvSpPr>
        <p:spPr>
          <a:xfrm>
            <a:off x="1600200" y="4270248"/>
            <a:ext cx="4572000" cy="320040"/>
          </a:xfrm>
          <a:prstGeom prst="rect">
            <a:avLst/>
          </a:prstGeom>
          <a:noFill/>
          <a:ln/>
        </p:spPr>
        <p:txBody>
          <a:bodyPr wrap="square" lIns="0" tIns="0" rIns="0" bIns="0" rtlCol="0" anchor="t"/>
          <a:lstStyle/>
          <a:p>
            <a:pPr indent="0" marL="0">
              <a:buNone/>
            </a:pPr>
            <a:r>
              <a:rPr lang="en-US" sz="1600" b="1" dirty="0">
                <a:solidFill>
                  <a:schemeClr val="bg1"/>
                </a:solidFill>
              </a:rPr>
              <a:t>The wardrobe as JSON</a:t>
            </a:r>
            <a:endParaRPr lang="en-US" sz="1600" dirty="0"/>
          </a:p>
        </p:txBody>
      </p:sp>
      <p:sp>
        <p:nvSpPr>
          <p:cNvPr id="17" name="Text 12"/>
          <p:cNvSpPr txBox="1"/>
          <p:nvPr/>
        </p:nvSpPr>
        <p:spPr>
          <a:xfrm>
            <a:off x="1600200" y="4590288"/>
            <a:ext cx="4709160" cy="502920"/>
          </a:xfrm>
          <a:prstGeom prst="rect">
            <a:avLst/>
          </a:prstGeom>
          <a:noFill/>
          <a:ln/>
        </p:spPr>
        <p:txBody>
          <a:bodyPr wrap="square" lIns="0" tIns="0" rIns="0" bIns="0" rtlCol="0" anchor="t"/>
          <a:lstStyle/>
          <a:p>
            <a:pPr indent="0" marL="0">
              <a:buNone/>
            </a:pPr>
            <a:r>
              <a:rPr lang="en-US" sz="1300" dirty="0">
                <a:solidFill>
                  <a:schemeClr val="bg2"/>
                </a:solidFill>
              </a:rPr>
              <a:t>Only classified items: id, type, colour, style, formality</a:t>
            </a:r>
            <a:endParaRPr lang="en-US" sz="1300" dirty="0"/>
          </a:p>
        </p:txBody>
      </p:sp>
      <p:sp>
        <p:nvSpPr>
          <p:cNvPr id="18" name="The rules circle"/>
          <p:cNvSpPr/>
          <p:nvPr/>
        </p:nvSpPr>
        <p:spPr>
          <a:xfrm>
            <a:off x="868680" y="5175504"/>
            <a:ext cx="548640" cy="548640"/>
          </a:xfrm>
          <a:prstGeom prst="ellipse">
            <a:avLst/>
          </a:prstGeom>
          <a:solidFill>
            <a:schemeClr val="accent1"/>
          </a:solidFill>
          <a:ln/>
        </p:spPr>
      </p:sp>
      <p:pic>
        <p:nvPicPr>
          <p:cNvPr id="19" name="The rules icon" descr="preencoded.png">    </p:cNvPr>
          <p:cNvPicPr>
            <a:picLocks noChangeAspect="1"/>
          </p:cNvPicPr>
          <p:nvPr/>
        </p:nvPicPr>
        <p:blipFill>
          <a:blip r:embed="rId4"/>
          <a:stretch>
            <a:fillRect/>
          </a:stretch>
        </p:blipFill>
        <p:spPr>
          <a:xfrm>
            <a:off x="1005840" y="5312664"/>
            <a:ext cx="274320" cy="274320"/>
          </a:xfrm>
          <a:prstGeom prst="rect">
            <a:avLst/>
          </a:prstGeom>
        </p:spPr>
      </p:pic>
      <p:sp>
        <p:nvSpPr>
          <p:cNvPr id="20" name="Text 14"/>
          <p:cNvSpPr txBox="1"/>
          <p:nvPr/>
        </p:nvSpPr>
        <p:spPr>
          <a:xfrm>
            <a:off x="1600200" y="5157216"/>
            <a:ext cx="4572000" cy="320040"/>
          </a:xfrm>
          <a:prstGeom prst="rect">
            <a:avLst/>
          </a:prstGeom>
          <a:noFill/>
          <a:ln/>
        </p:spPr>
        <p:txBody>
          <a:bodyPr wrap="square" lIns="0" tIns="0" rIns="0" bIns="0" rtlCol="0" anchor="t"/>
          <a:lstStyle/>
          <a:p>
            <a:pPr indent="0" marL="0">
              <a:buNone/>
            </a:pPr>
            <a:r>
              <a:rPr lang="en-US" sz="1600" b="1" dirty="0">
                <a:solidFill>
                  <a:schemeClr val="bg1"/>
                </a:solidFill>
              </a:rPr>
              <a:t>The rules</a:t>
            </a:r>
            <a:endParaRPr lang="en-US" sz="1600" dirty="0"/>
          </a:p>
        </p:txBody>
      </p:sp>
      <p:sp>
        <p:nvSpPr>
          <p:cNvPr id="21" name="Text 15"/>
          <p:cNvSpPr txBox="1"/>
          <p:nvPr/>
        </p:nvSpPr>
        <p:spPr>
          <a:xfrm>
            <a:off x="1600200" y="5477256"/>
            <a:ext cx="4709160" cy="502920"/>
          </a:xfrm>
          <a:prstGeom prst="rect">
            <a:avLst/>
          </a:prstGeom>
          <a:noFill/>
          <a:ln/>
        </p:spPr>
        <p:txBody>
          <a:bodyPr wrap="square" lIns="0" tIns="0" rIns="0" bIns="0" rtlCol="0" anchor="t"/>
          <a:lstStyle/>
          <a:p>
            <a:pPr indent="0" marL="0">
              <a:buNone/>
            </a:pPr>
            <a:r>
              <a:rPr lang="en-US" sz="1300" dirty="0">
                <a:solidFill>
                  <a:schemeClr val="bg2"/>
                </a:solidFill>
              </a:rPr>
              <a:t>Exactly two outfits, 2–5 items each, ids as given. If variety is short, say so; never invent.</a:t>
            </a:r>
            <a:endParaRPr lang="en-US" sz="1300" dirty="0"/>
          </a:p>
        </p:txBody>
      </p:sp>
      <p:sp>
        <p:nvSpPr>
          <p:cNvPr id="22" name="Response card"/>
          <p:cNvSpPr/>
          <p:nvPr/>
        </p:nvSpPr>
        <p:spPr>
          <a:xfrm>
            <a:off x="6748272" y="1783080"/>
            <a:ext cx="4892040" cy="4343400"/>
          </a:xfrm>
          <a:prstGeom prst="roundRect">
            <a:avLst>
              <a:gd name="adj" fmla="val 3368"/>
            </a:avLst>
          </a:prstGeom>
          <a:solidFill>
            <a:srgbClr val="121214"/>
          </a:solidFill>
          <a:ln w="9525">
            <a:solidFill>
              <a:schemeClr val="bg1">
                <a:alpha val="18000"/>
              </a:schemeClr>
            </a:solidFill>
            <a:prstDash val="solid"/>
          </a:ln>
        </p:spPr>
      </p:sp>
      <p:sp>
        <p:nvSpPr>
          <p:cNvPr id="23" name="Text 17"/>
          <p:cNvSpPr txBox="1"/>
          <p:nvPr/>
        </p:nvSpPr>
        <p:spPr>
          <a:xfrm>
            <a:off x="7040880" y="2011680"/>
            <a:ext cx="4572000" cy="320040"/>
          </a:xfrm>
          <a:prstGeom prst="rect">
            <a:avLst/>
          </a:prstGeom>
          <a:noFill/>
          <a:ln/>
        </p:spPr>
        <p:txBody>
          <a:bodyPr wrap="square" lIns="0" tIns="0" rIns="0" bIns="0" rtlCol="0" anchor="t"/>
          <a:lstStyle/>
          <a:p>
            <a:pPr indent="0" marL="0">
              <a:buNone/>
            </a:pPr>
            <a:r>
              <a:rPr lang="en-US" sz="1200" b="1" spc="200" kern="0" dirty="0">
                <a:solidFill>
                  <a:schemeClr val="accent3"/>
                </a:solidFill>
              </a:rPr>
              <a:t>WHAT IT MUST RETURN</a:t>
            </a:r>
            <a:endParaRPr lang="en-US" sz="1200" dirty="0"/>
          </a:p>
        </p:txBody>
      </p:sp>
      <p:sp>
        <p:nvSpPr>
          <p:cNvPr id="24" name="Text 18"/>
          <p:cNvSpPr txBox="1"/>
          <p:nvPr/>
        </p:nvSpPr>
        <p:spPr>
          <a:xfrm>
            <a:off x="7040880" y="2514600"/>
            <a:ext cx="4389120" cy="2377440"/>
          </a:xfrm>
          <a:prstGeom prst="rect">
            <a:avLst/>
          </a:prstGeom>
          <a:noFill/>
          <a:ln/>
        </p:spPr>
        <p:txBody>
          <a:bodyPr wrap="square" lIns="0" tIns="0" rIns="0" bIns="0" rtlCol="0" anchor="t"/>
          <a:lstStyle/>
          <a:p>
            <a:pPr indent="0" marL="0">
              <a:lnSpc>
                <a:spcPct val="120000"/>
              </a:lnSpc>
              <a:buNone/>
            </a:pPr>
            <a:r>
              <a:rPr lang="en-US" sz="1600" dirty="0">
                <a:solidFill>
                  <a:schemeClr val="bg1"/>
                </a:solidFill>
                <a:latin typeface="Courier New" pitchFamily="34" charset="0"/>
                <a:ea typeface="Courier New" pitchFamily="34" charset="-122"/>
                <a:cs typeface="Courier New" pitchFamily="34" charset="-120"/>
              </a:rPr>
              <a:t>{"outfits": [</a:t>
            </a:r>
            <a:endParaRPr lang="en-US" sz="1600" dirty="0"/>
          </a:p>
          <a:p>
            <a:pPr indent="0" marL="0">
              <a:lnSpc>
                <a:spcPct val="120000"/>
              </a:lnSpc>
              <a:buNone/>
            </a:pPr>
            <a:r>
              <a:rPr lang="en-US" sz="1600" dirty="0">
                <a:solidFill>
                  <a:schemeClr val="bg1"/>
                </a:solidFill>
                <a:latin typeface="Courier New" pitchFamily="34" charset="0"/>
                <a:ea typeface="Courier New" pitchFamily="34" charset="-122"/>
                <a:cs typeface="Courier New" pitchFamily="34" charset="-120"/>
              </a:rPr>
              <a:t>  {"item_ids": ["a1f…", "7be…"],</a:t>
            </a:r>
            <a:endParaRPr lang="en-US" sz="1600" dirty="0"/>
          </a:p>
          <a:p>
            <a:pPr indent="0" marL="0">
              <a:lnSpc>
                <a:spcPct val="120000"/>
              </a:lnSpc>
              <a:buNone/>
            </a:pPr>
            <a:r>
              <a:rPr lang="en-US" sz="1600" dirty="0">
                <a:solidFill>
                  <a:schemeClr val="bg1"/>
                </a:solidFill>
                <a:latin typeface="Courier New" pitchFamily="34" charset="0"/>
                <a:ea typeface="Courier New" pitchFamily="34" charset="-122"/>
                <a:cs typeface="Courier New" pitchFamily="34" charset="-120"/>
              </a:rPr>
              <a:t>   "explanation": "…"},</a:t>
            </a:r>
            <a:endParaRPr lang="en-US" sz="1600" dirty="0"/>
          </a:p>
          <a:p>
            <a:pPr indent="0" marL="0">
              <a:lnSpc>
                <a:spcPct val="120000"/>
              </a:lnSpc>
              <a:buNone/>
            </a:pPr>
            <a:r>
              <a:rPr lang="en-US" sz="1600" dirty="0">
                <a:solidFill>
                  <a:schemeClr val="bg1"/>
                </a:solidFill>
                <a:latin typeface="Courier New" pitchFamily="34" charset="0"/>
                <a:ea typeface="Courier New" pitchFamily="34" charset="-122"/>
                <a:cs typeface="Courier New" pitchFamily="34" charset="-120"/>
              </a:rPr>
              <a:t>  {…}</a:t>
            </a:r>
            <a:endParaRPr lang="en-US" sz="1600" dirty="0"/>
          </a:p>
          <a:p>
            <a:pPr indent="0" marL="0">
              <a:lnSpc>
                <a:spcPct val="120000"/>
              </a:lnSpc>
              <a:buNone/>
            </a:pPr>
            <a:r>
              <a:rPr lang="en-US" sz="1600" dirty="0">
                <a:solidFill>
                  <a:schemeClr val="bg1"/>
                </a:solidFill>
                <a:latin typeface="Courier New" pitchFamily="34" charset="0"/>
                <a:ea typeface="Courier New" pitchFamily="34" charset="-122"/>
                <a:cs typeface="Courier New" pitchFamily="34" charset="-120"/>
              </a:rPr>
              <a:t>]}</a:t>
            </a:r>
            <a:endParaRPr lang="en-US" sz="1600" dirty="0"/>
          </a:p>
        </p:txBody>
      </p:sp>
      <p:sp>
        <p:nvSpPr>
          <p:cNvPr id="25" name="Text 19"/>
          <p:cNvSpPr txBox="1"/>
          <p:nvPr/>
        </p:nvSpPr>
        <p:spPr>
          <a:xfrm>
            <a:off x="7040880" y="5120640"/>
            <a:ext cx="4343400" cy="731520"/>
          </a:xfrm>
          <a:prstGeom prst="rect">
            <a:avLst/>
          </a:prstGeom>
          <a:noFill/>
          <a:ln/>
        </p:spPr>
        <p:txBody>
          <a:bodyPr wrap="square" lIns="0" tIns="0" rIns="0" bIns="0" rtlCol="0" anchor="t"/>
          <a:lstStyle/>
          <a:p>
            <a:pPr indent="0" marL="0">
              <a:buNone/>
            </a:pPr>
            <a:r>
              <a:rPr lang="en-US" sz="1300" i="1" dirty="0">
                <a:solidFill>
                  <a:schemeClr val="bg2"/>
                </a:solidFill>
              </a:rPr>
              <a:t>response_mime_type = application/json, so there's no prose to scrape</a:t>
            </a:r>
            <a:endParaRPr lang="en-US" sz="1300" dirty="0"/>
          </a:p>
        </p:txBody>
      </p:sp>
      <p:sp>
        <p:nvSpPr>
          <p:cNvPr id="25" name="Slide Number Placeholder 0"/>
          <p:cNvSpPr>
            <a:spLocks noGrp="1"/>
          </p:cNvSpPr>
          <p:nvPr>
            <p:ph type="sldNum" sz="quarter" idx="4294967295"/>
          </p:nvPr>
        </p:nvSpPr>
        <p:spPr>
          <a:xfrm>
            <a:off x="11064240" y="6382512"/>
            <a:ext cx="57607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body" hasCustomPrompt="1"/>
          </p:nvPr>
        </p:nvSpPr>
        <p:spPr>
          <a:xfrm>
            <a:off x="548640" y="384048"/>
            <a:ext cx="8229600" cy="292608"/>
          </a:xfrm>
          <a:prstGeom prst="rect">
            <a:avLst/>
          </a:prstGeom>
          <a:noFill/>
          <a:ln/>
        </p:spPr>
        <p:txBody>
          <a:bodyPr wrap="square" lIns="0" tIns="0" rIns="0" bIns="0" rtlCol="0" anchor="ctr"/>
          <a:lstStyle/>
          <a:p>
            <a:pPr algn="l" indent="0" marL="0">
              <a:buNone/>
            </a:pPr>
            <a:r>
              <a:rPr lang="en-US" sz="1200" b="1" spc="300" kern="0" dirty="0">
                <a:solidFill>
                  <a:schemeClr val="accent1"/>
                </a:solidFill>
              </a:rPr>
              <a:t>GOVERNANCE &amp; VALIDATION</a:t>
            </a:r>
            <a:endParaRPr lang="en-US" sz="1200" dirty="0"/>
          </a:p>
        </p:txBody>
      </p:sp>
      <p:sp>
        <p:nvSpPr>
          <p:cNvPr id="3" name="Text 1"/>
          <p:cNvSpPr/>
          <p:nvPr>
            <p:ph idx="102" type="title" hasCustomPrompt="1"/>
          </p:nvPr>
        </p:nvSpPr>
        <p:spPr>
          <a:xfrm>
            <a:off x="548640" y="694944"/>
            <a:ext cx="11064240" cy="749808"/>
          </a:xfrm>
          <a:prstGeom prst="rect">
            <a:avLst/>
          </a:prstGeom>
          <a:noFill/>
          <a:ln/>
        </p:spPr>
        <p:txBody>
          <a:bodyPr wrap="square" lIns="0" tIns="0" rIns="0" bIns="0" rtlCol="0" anchor="t"/>
          <a:lstStyle/>
          <a:p>
            <a:pPr algn="l" indent="0" marL="0">
              <a:buNone/>
            </a:pPr>
            <a:r>
              <a:rPr lang="en-US" sz="3200" b="1" dirty="0">
                <a:solidFill>
                  <a:schemeClr val="bg1"/>
                </a:solidFill>
                <a:latin typeface="Cambria" pitchFamily="34" charset="0"/>
                <a:ea typeface="Cambria" pitchFamily="34" charset="-122"/>
                <a:cs typeface="Cambria" pitchFamily="34" charset="-120"/>
              </a:rPr>
              <a:t>Nothing reaches a user until it passes four gates</a:t>
            </a:r>
            <a:endParaRPr lang="en-US" sz="3200" dirty="0"/>
          </a:p>
        </p:txBody>
      </p:sp>
      <p:sp>
        <p:nvSpPr>
          <p:cNvPr id="4" name="Gate 1"/>
          <p:cNvSpPr/>
          <p:nvPr/>
        </p:nvSpPr>
        <p:spPr>
          <a:xfrm>
            <a:off x="548640" y="1783080"/>
            <a:ext cx="6766560" cy="914400"/>
          </a:xfrm>
          <a:prstGeom prst="roundRect">
            <a:avLst>
              <a:gd name="adj" fmla="val 16000"/>
            </a:avLst>
          </a:prstGeom>
          <a:solidFill>
            <a:schemeClr val="accent1">
              <a:alpha val="12000"/>
            </a:schemeClr>
          </a:solidFill>
          <a:ln/>
        </p:spPr>
      </p:sp>
      <p:pic>
        <p:nvPicPr>
          <p:cNvPr id="5" name="Gate 1 icon" descr="preencoded.png">    </p:cNvPr>
          <p:cNvPicPr>
            <a:picLocks noChangeAspect="1"/>
          </p:cNvPicPr>
          <p:nvPr/>
        </p:nvPicPr>
        <p:blipFill>
          <a:blip r:embed="rId1"/>
          <a:stretch>
            <a:fillRect/>
          </a:stretch>
        </p:blipFill>
        <p:spPr>
          <a:xfrm>
            <a:off x="822960" y="2048256"/>
            <a:ext cx="384048" cy="384048"/>
          </a:xfrm>
          <a:prstGeom prst="rect">
            <a:avLst/>
          </a:prstGeom>
        </p:spPr>
      </p:pic>
      <p:sp>
        <p:nvSpPr>
          <p:cNvPr id="6" name="Text 3"/>
          <p:cNvSpPr txBox="1"/>
          <p:nvPr/>
        </p:nvSpPr>
        <p:spPr>
          <a:xfrm>
            <a:off x="1371600" y="1892808"/>
            <a:ext cx="1463040" cy="694944"/>
          </a:xfrm>
          <a:prstGeom prst="rect">
            <a:avLst/>
          </a:prstGeom>
          <a:noFill/>
          <a:ln/>
        </p:spPr>
        <p:txBody>
          <a:bodyPr wrap="square" lIns="0" tIns="0" rIns="0" bIns="0" rtlCol="0" anchor="ctr"/>
          <a:lstStyle/>
          <a:p>
            <a:pPr indent="0" marL="0">
              <a:buNone/>
            </a:pPr>
            <a:r>
              <a:rPr lang="en-US" sz="1800" b="1" dirty="0">
                <a:solidFill>
                  <a:schemeClr val="bg1"/>
                </a:solidFill>
              </a:rPr>
              <a:t>Parse</a:t>
            </a:r>
            <a:endParaRPr lang="en-US" sz="1800" dirty="0"/>
          </a:p>
        </p:txBody>
      </p:sp>
      <p:sp>
        <p:nvSpPr>
          <p:cNvPr id="7" name="Text 4"/>
          <p:cNvSpPr txBox="1"/>
          <p:nvPr/>
        </p:nvSpPr>
        <p:spPr>
          <a:xfrm>
            <a:off x="2743200" y="1892808"/>
            <a:ext cx="4389120" cy="694944"/>
          </a:xfrm>
          <a:prstGeom prst="rect">
            <a:avLst/>
          </a:prstGeom>
          <a:noFill/>
          <a:ln/>
        </p:spPr>
        <p:txBody>
          <a:bodyPr wrap="square" lIns="0" tIns="0" rIns="0" bIns="0" rtlCol="0" anchor="ctr"/>
          <a:lstStyle/>
          <a:p>
            <a:pPr indent="0" marL="0">
              <a:buNone/>
            </a:pPr>
            <a:r>
              <a:rPr lang="en-US" sz="1350" dirty="0">
                <a:solidFill>
                  <a:schemeClr val="bg1"/>
                </a:solidFill>
              </a:rPr>
              <a:t>Strict JSON, or the attempt fails</a:t>
            </a:r>
            <a:endParaRPr lang="en-US" sz="1350" dirty="0"/>
          </a:p>
        </p:txBody>
      </p:sp>
      <p:sp>
        <p:nvSpPr>
          <p:cNvPr id="8" name="Gate 2"/>
          <p:cNvSpPr/>
          <p:nvPr/>
        </p:nvSpPr>
        <p:spPr>
          <a:xfrm>
            <a:off x="800100" y="2862072"/>
            <a:ext cx="6263640" cy="914400"/>
          </a:xfrm>
          <a:prstGeom prst="roundRect">
            <a:avLst>
              <a:gd name="adj" fmla="val 16000"/>
            </a:avLst>
          </a:prstGeom>
          <a:solidFill>
            <a:schemeClr val="accent1">
              <a:alpha val="30000"/>
            </a:schemeClr>
          </a:solidFill>
          <a:ln/>
        </p:spPr>
      </p:sp>
      <p:pic>
        <p:nvPicPr>
          <p:cNvPr id="9" name="Gate 2 icon" descr="preencoded.png">    </p:cNvPr>
          <p:cNvPicPr>
            <a:picLocks noChangeAspect="1"/>
          </p:cNvPicPr>
          <p:nvPr/>
        </p:nvPicPr>
        <p:blipFill>
          <a:blip r:embed="rId2"/>
          <a:stretch>
            <a:fillRect/>
          </a:stretch>
        </p:blipFill>
        <p:spPr>
          <a:xfrm>
            <a:off x="1074420" y="3127248"/>
            <a:ext cx="384048" cy="384048"/>
          </a:xfrm>
          <a:prstGeom prst="rect">
            <a:avLst/>
          </a:prstGeom>
        </p:spPr>
      </p:pic>
      <p:sp>
        <p:nvSpPr>
          <p:cNvPr id="10" name="Text 6"/>
          <p:cNvSpPr txBox="1"/>
          <p:nvPr/>
        </p:nvSpPr>
        <p:spPr>
          <a:xfrm>
            <a:off x="1623060" y="2971800"/>
            <a:ext cx="1463040" cy="694944"/>
          </a:xfrm>
          <a:prstGeom prst="rect">
            <a:avLst/>
          </a:prstGeom>
          <a:noFill/>
          <a:ln/>
        </p:spPr>
        <p:txBody>
          <a:bodyPr wrap="square" lIns="0" tIns="0" rIns="0" bIns="0" rtlCol="0" anchor="ctr"/>
          <a:lstStyle/>
          <a:p>
            <a:pPr indent="0" marL="0">
              <a:buNone/>
            </a:pPr>
            <a:r>
              <a:rPr lang="en-US" sz="1800" b="1" dirty="0">
                <a:solidFill>
                  <a:schemeClr val="bg1"/>
                </a:solidFill>
              </a:rPr>
              <a:t>Ground</a:t>
            </a:r>
            <a:endParaRPr lang="en-US" sz="1800" dirty="0"/>
          </a:p>
        </p:txBody>
      </p:sp>
      <p:sp>
        <p:nvSpPr>
          <p:cNvPr id="11" name="Text 7"/>
          <p:cNvSpPr txBox="1"/>
          <p:nvPr/>
        </p:nvSpPr>
        <p:spPr>
          <a:xfrm>
            <a:off x="2994660" y="2971800"/>
            <a:ext cx="3886200" cy="694944"/>
          </a:xfrm>
          <a:prstGeom prst="rect">
            <a:avLst/>
          </a:prstGeom>
          <a:noFill/>
          <a:ln/>
        </p:spPr>
        <p:txBody>
          <a:bodyPr wrap="square" lIns="0" tIns="0" rIns="0" bIns="0" rtlCol="0" anchor="ctr"/>
          <a:lstStyle/>
          <a:p>
            <a:pPr indent="0" marL="0">
              <a:buNone/>
            </a:pPr>
            <a:r>
              <a:rPr lang="en-US" sz="1350" dirty="0">
                <a:solidFill>
                  <a:schemeClr val="bg1"/>
                </a:solidFill>
              </a:rPr>
              <a:t>Drop any id that isn't in this user's wardrobe</a:t>
            </a:r>
            <a:endParaRPr lang="en-US" sz="1350" dirty="0"/>
          </a:p>
        </p:txBody>
      </p:sp>
      <p:sp>
        <p:nvSpPr>
          <p:cNvPr id="12" name="Gate 3"/>
          <p:cNvSpPr/>
          <p:nvPr/>
        </p:nvSpPr>
        <p:spPr>
          <a:xfrm>
            <a:off x="1051560" y="3941064"/>
            <a:ext cx="5760720" cy="914400"/>
          </a:xfrm>
          <a:prstGeom prst="roundRect">
            <a:avLst>
              <a:gd name="adj" fmla="val 16000"/>
            </a:avLst>
          </a:prstGeom>
          <a:solidFill>
            <a:schemeClr val="accent1">
              <a:alpha val="48000"/>
            </a:schemeClr>
          </a:solidFill>
          <a:ln/>
        </p:spPr>
      </p:sp>
      <p:pic>
        <p:nvPicPr>
          <p:cNvPr id="13" name="Gate 3 icon" descr="preencoded.png">    </p:cNvPr>
          <p:cNvPicPr>
            <a:picLocks noChangeAspect="1"/>
          </p:cNvPicPr>
          <p:nvPr/>
        </p:nvPicPr>
        <p:blipFill>
          <a:blip r:embed="rId3"/>
          <a:stretch>
            <a:fillRect/>
          </a:stretch>
        </p:blipFill>
        <p:spPr>
          <a:xfrm>
            <a:off x="1325880" y="4206240"/>
            <a:ext cx="384048" cy="384048"/>
          </a:xfrm>
          <a:prstGeom prst="rect">
            <a:avLst/>
          </a:prstGeom>
        </p:spPr>
      </p:pic>
      <p:sp>
        <p:nvSpPr>
          <p:cNvPr id="14" name="Text 9"/>
          <p:cNvSpPr txBox="1"/>
          <p:nvPr/>
        </p:nvSpPr>
        <p:spPr>
          <a:xfrm>
            <a:off x="1874520" y="4050792"/>
            <a:ext cx="1463040" cy="694944"/>
          </a:xfrm>
          <a:prstGeom prst="rect">
            <a:avLst/>
          </a:prstGeom>
          <a:noFill/>
          <a:ln/>
        </p:spPr>
        <p:txBody>
          <a:bodyPr wrap="square" lIns="0" tIns="0" rIns="0" bIns="0" rtlCol="0" anchor="ctr"/>
          <a:lstStyle/>
          <a:p>
            <a:pPr indent="0" marL="0">
              <a:buNone/>
            </a:pPr>
            <a:r>
              <a:rPr lang="en-US" sz="1800" b="1" dirty="0">
                <a:solidFill>
                  <a:schemeClr val="bg1"/>
                </a:solidFill>
              </a:rPr>
              <a:t>Structure</a:t>
            </a:r>
            <a:endParaRPr lang="en-US" sz="1800" dirty="0"/>
          </a:p>
        </p:txBody>
      </p:sp>
      <p:sp>
        <p:nvSpPr>
          <p:cNvPr id="15" name="Text 10"/>
          <p:cNvSpPr txBox="1"/>
          <p:nvPr/>
        </p:nvSpPr>
        <p:spPr>
          <a:xfrm>
            <a:off x="3246120" y="4050792"/>
            <a:ext cx="3383280" cy="694944"/>
          </a:xfrm>
          <a:prstGeom prst="rect">
            <a:avLst/>
          </a:prstGeom>
          <a:noFill/>
          <a:ln/>
        </p:spPr>
        <p:txBody>
          <a:bodyPr wrap="square" lIns="0" tIns="0" rIns="0" bIns="0" rtlCol="0" anchor="ctr"/>
          <a:lstStyle/>
          <a:p>
            <a:pPr indent="0" marL="0">
              <a:buNone/>
            </a:pPr>
            <a:r>
              <a:rPr lang="en-US" sz="1350" dirty="0">
                <a:solidFill>
                  <a:schemeClr val="bg1"/>
                </a:solidFill>
              </a:rPr>
              <a:t>Max 1 bottom, 1 pair of shoes, 1 dress; no dress with trousers</a:t>
            </a:r>
            <a:endParaRPr lang="en-US" sz="1350" dirty="0"/>
          </a:p>
        </p:txBody>
      </p:sp>
      <p:sp>
        <p:nvSpPr>
          <p:cNvPr id="16" name="Gate 4"/>
          <p:cNvSpPr/>
          <p:nvPr/>
        </p:nvSpPr>
        <p:spPr>
          <a:xfrm>
            <a:off x="1303020" y="5020056"/>
            <a:ext cx="5257800" cy="914400"/>
          </a:xfrm>
          <a:prstGeom prst="roundRect">
            <a:avLst>
              <a:gd name="adj" fmla="val 16000"/>
            </a:avLst>
          </a:prstGeom>
          <a:solidFill>
            <a:schemeClr val="accent1">
              <a:alpha val="66000"/>
            </a:schemeClr>
          </a:solidFill>
          <a:ln/>
        </p:spPr>
      </p:sp>
      <p:pic>
        <p:nvPicPr>
          <p:cNvPr id="17" name="Gate 4 icon" descr="preencoded.png">    </p:cNvPr>
          <p:cNvPicPr>
            <a:picLocks noChangeAspect="1"/>
          </p:cNvPicPr>
          <p:nvPr/>
        </p:nvPicPr>
        <p:blipFill>
          <a:blip r:embed="rId4"/>
          <a:stretch>
            <a:fillRect/>
          </a:stretch>
        </p:blipFill>
        <p:spPr>
          <a:xfrm>
            <a:off x="1577340" y="5285232"/>
            <a:ext cx="384048" cy="384048"/>
          </a:xfrm>
          <a:prstGeom prst="rect">
            <a:avLst/>
          </a:prstGeom>
        </p:spPr>
      </p:pic>
      <p:sp>
        <p:nvSpPr>
          <p:cNvPr id="18" name="Text 12"/>
          <p:cNvSpPr txBox="1"/>
          <p:nvPr/>
        </p:nvSpPr>
        <p:spPr>
          <a:xfrm>
            <a:off x="2125980" y="5129784"/>
            <a:ext cx="1463040" cy="694944"/>
          </a:xfrm>
          <a:prstGeom prst="rect">
            <a:avLst/>
          </a:prstGeom>
          <a:noFill/>
          <a:ln/>
        </p:spPr>
        <p:txBody>
          <a:bodyPr wrap="square" lIns="0" tIns="0" rIns="0" bIns="0" rtlCol="0" anchor="ctr"/>
          <a:lstStyle/>
          <a:p>
            <a:pPr indent="0" marL="0">
              <a:buNone/>
            </a:pPr>
            <a:r>
              <a:rPr lang="en-US" sz="1800" b="1" dirty="0">
                <a:solidFill>
                  <a:schemeClr val="bg1"/>
                </a:solidFill>
              </a:rPr>
              <a:t>Explain</a:t>
            </a:r>
            <a:endParaRPr lang="en-US" sz="1800" dirty="0"/>
          </a:p>
        </p:txBody>
      </p:sp>
      <p:sp>
        <p:nvSpPr>
          <p:cNvPr id="19" name="Text 13"/>
          <p:cNvSpPr txBox="1"/>
          <p:nvPr/>
        </p:nvSpPr>
        <p:spPr>
          <a:xfrm>
            <a:off x="3497580" y="5129784"/>
            <a:ext cx="2880360" cy="694944"/>
          </a:xfrm>
          <a:prstGeom prst="rect">
            <a:avLst/>
          </a:prstGeom>
          <a:noFill/>
          <a:ln/>
        </p:spPr>
        <p:txBody>
          <a:bodyPr wrap="square" lIns="0" tIns="0" rIns="0" bIns="0" rtlCol="0" anchor="ctr"/>
          <a:lstStyle/>
          <a:p>
            <a:pPr indent="0" marL="0">
              <a:buNone/>
            </a:pPr>
            <a:r>
              <a:rPr lang="en-US" sz="1350" dirty="0">
                <a:solidFill>
                  <a:schemeClr val="bg1"/>
                </a:solidFill>
              </a:rPr>
              <a:t>If nothing survives, log why: model vs. our filters</a:t>
            </a:r>
            <a:endParaRPr lang="en-US" sz="1350" dirty="0"/>
          </a:p>
        </p:txBody>
      </p:sp>
      <p:sp>
        <p:nvSpPr>
          <p:cNvPr id="20" name="Human in the loop card"/>
          <p:cNvSpPr/>
          <p:nvPr/>
        </p:nvSpPr>
        <p:spPr>
          <a:xfrm>
            <a:off x="7726680" y="1783080"/>
            <a:ext cx="3913632" cy="4160520"/>
          </a:xfrm>
          <a:prstGeom prst="roundRect">
            <a:avLst>
              <a:gd name="adj" fmla="val 3738"/>
            </a:avLst>
          </a:prstGeom>
          <a:solidFill>
            <a:schemeClr val="bg1">
              <a:alpha val="6000"/>
            </a:schemeClr>
          </a:solidFill>
          <a:ln w="9525">
            <a:solidFill>
              <a:schemeClr val="bg1">
                <a:alpha val="18000"/>
              </a:schemeClr>
            </a:solidFill>
            <a:prstDash val="solid"/>
          </a:ln>
        </p:spPr>
      </p:sp>
      <p:sp>
        <p:nvSpPr>
          <p:cNvPr id="21" name="Human in the loop circle"/>
          <p:cNvSpPr/>
          <p:nvPr/>
        </p:nvSpPr>
        <p:spPr>
          <a:xfrm>
            <a:off x="8046720" y="2103120"/>
            <a:ext cx="640080" cy="640080"/>
          </a:xfrm>
          <a:prstGeom prst="ellipse">
            <a:avLst/>
          </a:prstGeom>
          <a:solidFill>
            <a:schemeClr val="accent2"/>
          </a:solidFill>
          <a:ln/>
        </p:spPr>
      </p:sp>
      <p:pic>
        <p:nvPicPr>
          <p:cNvPr id="22" name="Human in the loop icon" descr="preencoded.png">    </p:cNvPr>
          <p:cNvPicPr>
            <a:picLocks noChangeAspect="1"/>
          </p:cNvPicPr>
          <p:nvPr/>
        </p:nvPicPr>
        <p:blipFill>
          <a:blip r:embed="rId5"/>
          <a:stretch>
            <a:fillRect/>
          </a:stretch>
        </p:blipFill>
        <p:spPr>
          <a:xfrm>
            <a:off x="8206740" y="2263140"/>
            <a:ext cx="320040" cy="320040"/>
          </a:xfrm>
          <a:prstGeom prst="rect">
            <a:avLst/>
          </a:prstGeom>
        </p:spPr>
      </p:pic>
      <p:sp>
        <p:nvSpPr>
          <p:cNvPr id="23" name="Text 16"/>
          <p:cNvSpPr txBox="1"/>
          <p:nvPr/>
        </p:nvSpPr>
        <p:spPr>
          <a:xfrm>
            <a:off x="8046720" y="2880360"/>
            <a:ext cx="3383280" cy="411480"/>
          </a:xfrm>
          <a:prstGeom prst="rect">
            <a:avLst/>
          </a:prstGeom>
          <a:noFill/>
          <a:ln/>
        </p:spPr>
        <p:txBody>
          <a:bodyPr wrap="square" lIns="0" tIns="0" rIns="0" bIns="0" rtlCol="0" anchor="t"/>
          <a:lstStyle/>
          <a:p>
            <a:pPr indent="0" marL="0">
              <a:buNone/>
            </a:pPr>
            <a:r>
              <a:rPr lang="en-US" sz="1800" b="1" dirty="0">
                <a:solidFill>
                  <a:schemeClr val="bg1"/>
                </a:solidFill>
              </a:rPr>
              <a:t>Plus a human in the loop</a:t>
            </a:r>
            <a:endParaRPr lang="en-US" sz="1800" dirty="0"/>
          </a:p>
        </p:txBody>
      </p:sp>
      <p:sp>
        <p:nvSpPr>
          <p:cNvPr id="24" name="Text 17"/>
          <p:cNvSpPr txBox="1"/>
          <p:nvPr/>
        </p:nvSpPr>
        <p:spPr>
          <a:xfrm>
            <a:off x="8046720" y="3383280"/>
            <a:ext cx="3383280" cy="2377440"/>
          </a:xfrm>
          <a:prstGeom prst="rect">
            <a:avLst/>
          </a:prstGeom>
          <a:noFill/>
          <a:ln/>
        </p:spPr>
        <p:txBody>
          <a:bodyPr wrap="square" lIns="0" tIns="0" rIns="0" bIns="0" rtlCol="0" anchor="t"/>
          <a:lstStyle/>
          <a:p>
            <a:pPr marL="342900" indent="-342900">
              <a:spcAft>
                <a:spcPts val="600"/>
              </a:spcAft>
              <a:buSzPct val="100000"/>
              <a:buChar char="•"/>
            </a:pPr>
            <a:r>
              <a:rPr lang="en-US" sz="1350" dirty="0">
                <a:solidFill>
                  <a:schemeClr val="bg2"/>
                </a:solidFill>
              </a:rPr>
              <a:t>"unknown" sends an item to Unsorted, never a guessed category</a:t>
            </a:r>
            <a:endParaRPr lang="en-US" sz="1350" dirty="0"/>
          </a:p>
          <a:p>
            <a:pPr marL="342900" indent="-342900">
              <a:spcAft>
                <a:spcPts val="600"/>
              </a:spcAft>
              <a:buSzPct val="100000"/>
              <a:buChar char="•"/>
            </a:pPr>
            <a:r>
              <a:rPr lang="en-US" sz="1350" dirty="0">
                <a:solidFill>
                  <a:schemeClr val="bg2"/>
                </a:solidFill>
              </a:rPr>
              <a:t>Manual mode keeps the AI's guess as a hint until the user confirms</a:t>
            </a:r>
            <a:endParaRPr lang="en-US" sz="1350" dirty="0"/>
          </a:p>
          <a:p>
            <a:pPr marL="342900" indent="-342900">
              <a:spcAft>
                <a:spcPts val="600"/>
              </a:spcAft>
              <a:buSzPct val="100000"/>
              <a:buChar char="•"/>
            </a:pPr>
            <a:r>
              <a:rPr lang="en-US" sz="1350" dirty="0">
                <a:solidFill>
                  <a:schemeClr val="bg2"/>
                </a:solidFill>
              </a:rPr>
              <a:t>Gemini 503s retried twice, 3s apart, before the user sees an error</a:t>
            </a:r>
            <a:endParaRPr lang="en-US" sz="1350" dirty="0"/>
          </a:p>
        </p:txBody>
      </p:sp>
      <p:sp>
        <p:nvSpPr>
          <p:cNvPr id="25" name="Slide Number Placeholder 0"/>
          <p:cNvSpPr>
            <a:spLocks noGrp="1"/>
          </p:cNvSpPr>
          <p:nvPr>
            <p:ph type="sldNum" sz="quarter" idx="4294967295"/>
          </p:nvPr>
        </p:nvSpPr>
        <p:spPr>
          <a:xfrm>
            <a:off x="11064240" y="6382512"/>
            <a:ext cx="57607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body" hasCustomPrompt="1"/>
          </p:nvPr>
        </p:nvSpPr>
        <p:spPr>
          <a:xfrm>
            <a:off x="548640" y="384048"/>
            <a:ext cx="8229600" cy="292608"/>
          </a:xfrm>
          <a:prstGeom prst="rect">
            <a:avLst/>
          </a:prstGeom>
          <a:noFill/>
          <a:ln/>
        </p:spPr>
        <p:txBody>
          <a:bodyPr wrap="square" lIns="0" tIns="0" rIns="0" bIns="0" rtlCol="0" anchor="ctr"/>
          <a:lstStyle/>
          <a:p>
            <a:pPr algn="l" indent="0" marL="0">
              <a:buNone/>
            </a:pPr>
            <a:r>
              <a:rPr lang="en-US" sz="1200" b="1" spc="300" kern="0" dirty="0">
                <a:solidFill>
                  <a:schemeClr val="accent1"/>
                </a:solidFill>
              </a:rPr>
              <a:t>SECURITY &amp; PRIVACY  ·  LIVE DEMO 2</a:t>
            </a:r>
            <a:endParaRPr lang="en-US" sz="1200" dirty="0"/>
          </a:p>
        </p:txBody>
      </p:sp>
      <p:sp>
        <p:nvSpPr>
          <p:cNvPr id="3" name="Text 1"/>
          <p:cNvSpPr/>
          <p:nvPr>
            <p:ph idx="102" type="title" hasCustomPrompt="1"/>
          </p:nvPr>
        </p:nvSpPr>
        <p:spPr>
          <a:xfrm>
            <a:off x="548640" y="694944"/>
            <a:ext cx="11064240" cy="749808"/>
          </a:xfrm>
          <a:prstGeom prst="rect">
            <a:avLst/>
          </a:prstGeom>
          <a:noFill/>
          <a:ln/>
        </p:spPr>
        <p:txBody>
          <a:bodyPr wrap="square" lIns="0" tIns="0" rIns="0" bIns="0" rtlCol="0" anchor="t"/>
          <a:lstStyle/>
          <a:p>
            <a:pPr algn="l" indent="0" marL="0">
              <a:buNone/>
            </a:pPr>
            <a:r>
              <a:rPr lang="en-US" sz="3200" b="1" dirty="0">
                <a:solidFill>
                  <a:schemeClr val="bg1"/>
                </a:solidFill>
                <a:latin typeface="Cambria" pitchFamily="34" charset="0"/>
                <a:ea typeface="Cambria" pitchFamily="34" charset="-122"/>
                <a:cs typeface="Cambria" pitchFamily="34" charset="-120"/>
              </a:rPr>
              <a:t>Remove what the model sees, don't ask it to ignore it</a:t>
            </a:r>
            <a:endParaRPr lang="en-US" sz="3200" dirty="0"/>
          </a:p>
        </p:txBody>
      </p:sp>
      <p:pic>
        <p:nvPicPr>
          <p:cNvPr id="4" name="Try-on settings screen" descr="C:\Users\Ashurah\AppData\Local\Temp\claude\C--Users-Ashurah-Desktop-rafat-wardrobe-intelligence\ed10a7fd-ca58-492a-b1e5-a5f7fe1fd1a0\scratchpad\deck\img\ui_settings.jpg">    </p:cNvPr>
          <p:cNvPicPr>
            <a:picLocks noChangeAspect="1"/>
          </p:cNvPicPr>
          <p:nvPr/>
        </p:nvPicPr>
        <p:blipFill>
          <a:blip r:embed="rId1"/>
          <a:stretch>
            <a:fillRect/>
          </a:stretch>
        </p:blipFill>
        <p:spPr>
          <a:xfrm>
            <a:off x="548640" y="1664208"/>
            <a:ext cx="2179320" cy="4526280"/>
          </a:xfrm>
          <a:prstGeom prst="rect">
            <a:avLst/>
          </a:prstGeom>
        </p:spPr>
      </p:pic>
      <p:pic>
        <p:nvPicPr>
          <p:cNvPr id="5" name="Generating screen" descr="C:\Users\Ashurah\AppData\Local\Temp\claude\C--Users-Ashurah-Desktop-rafat-wardrobe-intelligence\ed10a7fd-ca58-492a-b1e5-a5f7fe1fd1a0\scratchpad\deck\img\ui_generating.jpg">    </p:cNvPr>
          <p:cNvPicPr>
            <a:picLocks noChangeAspect="1"/>
          </p:cNvPicPr>
          <p:nvPr/>
        </p:nvPicPr>
        <p:blipFill>
          <a:blip r:embed="rId2"/>
          <a:stretch>
            <a:fillRect/>
          </a:stretch>
        </p:blipFill>
        <p:spPr>
          <a:xfrm>
            <a:off x="2956560" y="1664208"/>
            <a:ext cx="2179320" cy="4526280"/>
          </a:xfrm>
          <a:prstGeom prst="rect">
            <a:avLst/>
          </a:prstGeom>
        </p:spPr>
      </p:pic>
      <p:sp>
        <p:nvSpPr>
          <p:cNvPr id="6" name="Story card"/>
          <p:cNvSpPr/>
          <p:nvPr/>
        </p:nvSpPr>
        <p:spPr>
          <a:xfrm>
            <a:off x="5547360" y="1783080"/>
            <a:ext cx="6095695" cy="2377440"/>
          </a:xfrm>
          <a:prstGeom prst="roundRect">
            <a:avLst>
              <a:gd name="adj" fmla="val 6154"/>
            </a:avLst>
          </a:prstGeom>
          <a:solidFill>
            <a:schemeClr val="bg1">
              <a:alpha val="6000"/>
            </a:schemeClr>
          </a:solidFill>
          <a:ln w="9525">
            <a:solidFill>
              <a:schemeClr val="bg1">
                <a:alpha val="18000"/>
              </a:schemeClr>
            </a:solidFill>
            <a:prstDash val="solid"/>
          </a:ln>
        </p:spPr>
      </p:sp>
      <p:sp>
        <p:nvSpPr>
          <p:cNvPr id="7" name="Text 3"/>
          <p:cNvSpPr txBox="1"/>
          <p:nvPr/>
        </p:nvSpPr>
        <p:spPr>
          <a:xfrm>
            <a:off x="5821680" y="2011680"/>
            <a:ext cx="5547055" cy="2057400"/>
          </a:xfrm>
          <a:prstGeom prst="rect">
            <a:avLst/>
          </a:prstGeom>
          <a:noFill/>
          <a:ln/>
        </p:spPr>
        <p:txBody>
          <a:bodyPr wrap="square" lIns="0" tIns="0" rIns="0" bIns="0" rtlCol="0" anchor="t"/>
          <a:lstStyle/>
          <a:p>
            <a:pPr indent="0" marL="0">
              <a:buNone/>
            </a:pPr>
            <a:r>
              <a:rPr lang="en-US" sz="1500" b="1" dirty="0">
                <a:solidFill>
                  <a:schemeClr val="accent3"/>
                </a:solidFill>
              </a:rPr>
              <a:t>What failed</a:t>
            </a:r>
            <a:endParaRPr lang="en-US" sz="1500" dirty="0"/>
          </a:p>
          <a:p>
            <a:pPr indent="0" marL="0">
              <a:buNone/>
            </a:pPr>
            <a:r>
              <a:rPr lang="en-US" sz="1500" dirty="0">
                <a:solidFill>
                  <a:schemeClr val="bg1"/>
                </a:solidFill>
              </a:rPr>
              <a:t>Prompts saying "preserve the face", then "don't use the real face". Identity still drifted, and with a clear face in the input the model kept using it.</a:t>
            </a:r>
            <a:endParaRPr lang="en-US" sz="1500" dirty="0"/>
          </a:p>
          <a:p>
            <a:pPr indent="0" marL="0">
              <a:buNone/>
            </a:pPr>
            <a:r>
              <a:rPr lang="en-US" sz="600" dirty="0">
                <a:solidFill>
                  <a:schemeClr val="bg1"/>
                </a:solidFill>
              </a:rPr>
              <a:t> </a:t>
            </a:r>
            <a:endParaRPr lang="en-US" sz="1500" dirty="0"/>
          </a:p>
          <a:p>
            <a:pPr indent="0" marL="0">
              <a:buNone/>
            </a:pPr>
            <a:r>
              <a:rPr lang="en-US" sz="1500" b="1" dirty="0">
                <a:solidFill>
                  <a:schemeClr val="accent3"/>
                </a:solidFill>
              </a:rPr>
              <a:t>What worked</a:t>
            </a:r>
            <a:endParaRPr lang="en-US" sz="1500" dirty="0"/>
          </a:p>
          <a:p>
            <a:pPr indent="0" marL="0">
              <a:buNone/>
            </a:pPr>
            <a:r>
              <a:rPr lang="en-US" sz="1500" dirty="0">
                <a:solidFill>
                  <a:schemeClr val="bg1"/>
                </a:solidFill>
              </a:rPr>
              <a:t>A faceless mannequin as the base, matched to body shape and skin tone. Any face in the reference photo is blurred with OpenCV before upload.</a:t>
            </a:r>
            <a:endParaRPr lang="en-US" sz="1500" dirty="0"/>
          </a:p>
        </p:txBody>
      </p:sp>
      <p:sp>
        <p:nvSpPr>
          <p:cNvPr id="8" name="Demo steps card"/>
          <p:cNvSpPr/>
          <p:nvPr/>
        </p:nvSpPr>
        <p:spPr>
          <a:xfrm>
            <a:off x="5547360" y="4343400"/>
            <a:ext cx="6095695" cy="1737360"/>
          </a:xfrm>
          <a:prstGeom prst="roundRect">
            <a:avLst>
              <a:gd name="adj" fmla="val 8421"/>
            </a:avLst>
          </a:prstGeom>
          <a:solidFill>
            <a:schemeClr val="accent1">
              <a:alpha val="18000"/>
            </a:schemeClr>
          </a:solidFill>
          <a:ln w="9525">
            <a:solidFill>
              <a:schemeClr val="bg1">
                <a:alpha val="18000"/>
              </a:schemeClr>
            </a:solidFill>
            <a:prstDash val="solid"/>
          </a:ln>
        </p:spPr>
      </p:sp>
      <p:sp>
        <p:nvSpPr>
          <p:cNvPr id="9" name="Text 5"/>
          <p:cNvSpPr txBox="1"/>
          <p:nvPr/>
        </p:nvSpPr>
        <p:spPr>
          <a:xfrm>
            <a:off x="5821680" y="4498848"/>
            <a:ext cx="5547055" cy="1463040"/>
          </a:xfrm>
          <a:prstGeom prst="rect">
            <a:avLst/>
          </a:prstGeom>
          <a:noFill/>
          <a:ln/>
        </p:spPr>
        <p:txBody>
          <a:bodyPr wrap="square" lIns="0" tIns="0" rIns="0" bIns="0" rtlCol="0" anchor="t"/>
          <a:lstStyle/>
          <a:p>
            <a:pPr indent="0" marL="0">
              <a:spcAft>
                <a:spcPts val="300"/>
              </a:spcAft>
              <a:buNone/>
            </a:pPr>
            <a:r>
              <a:rPr lang="en-US" sz="1400" b="1" dirty="0">
                <a:solidFill>
                  <a:schemeClr val="bg1"/>
                </a:solidFill>
              </a:rPr>
              <a:t>Demo:</a:t>
            </a:r>
            <a:endParaRPr lang="en-US" sz="1400" dirty="0"/>
          </a:p>
          <a:p>
            <a:pPr marL="342900" indent="-342900">
              <a:spcAft>
                <a:spcPts val="300"/>
              </a:spcAft>
              <a:buSzPct val="100000"/>
              <a:buChar char="•"/>
            </a:pPr>
            <a:r>
              <a:rPr lang="en-US" sz="1400" dirty="0">
                <a:solidFill>
                  <a:schemeClr val="bg1"/>
                </a:solidFill>
              </a:rPr>
              <a:t>Type a request, get two grounded outfits</a:t>
            </a:r>
            <a:endParaRPr lang="en-US" sz="1400" dirty="0"/>
          </a:p>
          <a:p>
            <a:pPr marL="342900" indent="-342900">
              <a:spcAft>
                <a:spcPts val="300"/>
              </a:spcAft>
              <a:buSzPct val="100000"/>
              <a:buChar char="•"/>
            </a:pPr>
            <a:r>
              <a:rPr lang="en-US" sz="1400" dirty="0">
                <a:solidFill>
                  <a:schemeClr val="bg1"/>
                </a:solidFill>
              </a:rPr>
              <a:t>Pick Your Mannequin, tap try-on</a:t>
            </a:r>
            <a:endParaRPr lang="en-US" sz="1400" dirty="0"/>
          </a:p>
          <a:p>
            <a:pPr marL="342900" indent="-342900">
              <a:spcAft>
                <a:spcPts val="300"/>
              </a:spcAft>
              <a:buSzPct val="100000"/>
              <a:buChar char="•"/>
            </a:pPr>
            <a:r>
              <a:rPr lang="en-US" sz="1400" dirty="0">
                <a:solidFill>
                  <a:schemeClr val="bg1"/>
                </a:solidFill>
              </a:rPr>
              <a:t>Job returns 202; the app polls</a:t>
            </a:r>
            <a:endParaRPr lang="en-US" sz="1400" dirty="0"/>
          </a:p>
        </p:txBody>
      </p:sp>
      <p:sp>
        <p:nvSpPr>
          <p:cNvPr id="25" name="Slide Number Placeholder 0"/>
          <p:cNvSpPr>
            <a:spLocks noGrp="1"/>
          </p:cNvSpPr>
          <p:nvPr>
            <p:ph type="sldNum" sz="quarter" idx="4294967295"/>
          </p:nvPr>
        </p:nvSpPr>
        <p:spPr>
          <a:xfrm>
            <a:off x="11064240" y="6382512"/>
            <a:ext cx="57607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body" hasCustomPrompt="1"/>
          </p:nvPr>
        </p:nvSpPr>
        <p:spPr>
          <a:xfrm>
            <a:off x="548640" y="384048"/>
            <a:ext cx="8229600" cy="292608"/>
          </a:xfrm>
          <a:prstGeom prst="rect">
            <a:avLst/>
          </a:prstGeom>
          <a:noFill/>
          <a:ln/>
        </p:spPr>
        <p:txBody>
          <a:bodyPr wrap="square" lIns="0" tIns="0" rIns="0" bIns="0" rtlCol="0" anchor="ctr"/>
          <a:lstStyle/>
          <a:p>
            <a:pPr algn="l" indent="0" marL="0">
              <a:buNone/>
            </a:pPr>
            <a:r>
              <a:rPr lang="en-US" sz="1200" b="1" spc="300" kern="0" dirty="0">
                <a:solidFill>
                  <a:schemeClr val="accent1"/>
                </a:solidFill>
              </a:rPr>
              <a:t>PILOT → PRODUCTION</a:t>
            </a:r>
            <a:endParaRPr lang="en-US" sz="1200" dirty="0"/>
          </a:p>
        </p:txBody>
      </p:sp>
      <p:sp>
        <p:nvSpPr>
          <p:cNvPr id="3" name="Text 1"/>
          <p:cNvSpPr/>
          <p:nvPr>
            <p:ph idx="102" type="title" hasCustomPrompt="1"/>
          </p:nvPr>
        </p:nvSpPr>
        <p:spPr>
          <a:xfrm>
            <a:off x="548640" y="694944"/>
            <a:ext cx="11064240" cy="749808"/>
          </a:xfrm>
          <a:prstGeom prst="rect">
            <a:avLst/>
          </a:prstGeom>
          <a:noFill/>
          <a:ln/>
        </p:spPr>
        <p:txBody>
          <a:bodyPr wrap="square" lIns="0" tIns="0" rIns="0" bIns="0" rtlCol="0" anchor="t"/>
          <a:lstStyle/>
          <a:p>
            <a:pPr algn="l" indent="0" marL="0">
              <a:buNone/>
            </a:pPr>
            <a:r>
              <a:rPr lang="en-US" sz="3200" b="1" dirty="0">
                <a:solidFill>
                  <a:schemeClr val="bg1"/>
                </a:solidFill>
                <a:latin typeface="Cambria" pitchFamily="34" charset="0"/>
                <a:ea typeface="Cambria" pitchFamily="34" charset="-122"/>
                <a:cs typeface="Cambria" pitchFamily="34" charset="-120"/>
              </a:rPr>
              <a:t>The messy middle: six things a pilot never tests</a:t>
            </a:r>
            <a:endParaRPr lang="en-US" sz="3200" dirty="0"/>
          </a:p>
        </p:txBody>
      </p:sp>
      <p:sp>
        <p:nvSpPr>
          <p:cNvPr id="4" name="Integration card"/>
          <p:cNvSpPr/>
          <p:nvPr/>
        </p:nvSpPr>
        <p:spPr>
          <a:xfrm>
            <a:off x="548640" y="1783080"/>
            <a:ext cx="3547872" cy="2084832"/>
          </a:xfrm>
          <a:prstGeom prst="roundRect">
            <a:avLst>
              <a:gd name="adj" fmla="val 7018"/>
            </a:avLst>
          </a:prstGeom>
          <a:solidFill>
            <a:schemeClr val="bg1">
              <a:alpha val="6000"/>
            </a:schemeClr>
          </a:solidFill>
          <a:ln w="9525">
            <a:solidFill>
              <a:schemeClr val="bg1">
                <a:alpha val="18000"/>
              </a:schemeClr>
            </a:solidFill>
            <a:prstDash val="solid"/>
          </a:ln>
        </p:spPr>
      </p:sp>
      <p:sp>
        <p:nvSpPr>
          <p:cNvPr id="5" name="Integration circle"/>
          <p:cNvSpPr/>
          <p:nvPr/>
        </p:nvSpPr>
        <p:spPr>
          <a:xfrm>
            <a:off x="804672" y="2039112"/>
            <a:ext cx="548640" cy="548640"/>
          </a:xfrm>
          <a:prstGeom prst="ellipse">
            <a:avLst/>
          </a:prstGeom>
          <a:solidFill>
            <a:schemeClr val="accent1"/>
          </a:solidFill>
          <a:ln/>
        </p:spPr>
      </p:sp>
      <p:pic>
        <p:nvPicPr>
          <p:cNvPr id="6" name="Integration icon" descr="preencoded.png">    </p:cNvPr>
          <p:cNvPicPr>
            <a:picLocks noChangeAspect="1"/>
          </p:cNvPicPr>
          <p:nvPr/>
        </p:nvPicPr>
        <p:blipFill>
          <a:blip r:embed="rId1"/>
          <a:stretch>
            <a:fillRect/>
          </a:stretch>
        </p:blipFill>
        <p:spPr>
          <a:xfrm>
            <a:off x="941832" y="2176272"/>
            <a:ext cx="274320" cy="274320"/>
          </a:xfrm>
          <a:prstGeom prst="rect">
            <a:avLst/>
          </a:prstGeom>
        </p:spPr>
      </p:pic>
      <p:sp>
        <p:nvSpPr>
          <p:cNvPr id="7" name="Text 4"/>
          <p:cNvSpPr txBox="1"/>
          <p:nvPr/>
        </p:nvSpPr>
        <p:spPr>
          <a:xfrm>
            <a:off x="1508760" y="2039112"/>
            <a:ext cx="2359152" cy="548640"/>
          </a:xfrm>
          <a:prstGeom prst="rect">
            <a:avLst/>
          </a:prstGeom>
          <a:noFill/>
          <a:ln/>
        </p:spPr>
        <p:txBody>
          <a:bodyPr wrap="square" lIns="0" tIns="0" rIns="0" bIns="0" rtlCol="0" anchor="ctr"/>
          <a:lstStyle/>
          <a:p>
            <a:pPr indent="0" marL="0">
              <a:buNone/>
            </a:pPr>
            <a:r>
              <a:rPr lang="en-US" sz="1900" b="1" dirty="0">
                <a:solidFill>
                  <a:schemeClr val="bg1"/>
                </a:solidFill>
                <a:latin typeface="Cambria" pitchFamily="34" charset="0"/>
                <a:ea typeface="Cambria" pitchFamily="34" charset="-122"/>
                <a:cs typeface="Cambria" pitchFamily="34" charset="-120"/>
              </a:rPr>
              <a:t>Integration</a:t>
            </a:r>
            <a:endParaRPr lang="en-US" sz="1900" dirty="0"/>
          </a:p>
        </p:txBody>
      </p:sp>
      <p:sp>
        <p:nvSpPr>
          <p:cNvPr id="8" name="Text 5"/>
          <p:cNvSpPr txBox="1"/>
          <p:nvPr/>
        </p:nvSpPr>
        <p:spPr>
          <a:xfrm>
            <a:off x="804672" y="2697480"/>
            <a:ext cx="3072384" cy="1078992"/>
          </a:xfrm>
          <a:prstGeom prst="rect">
            <a:avLst/>
          </a:prstGeom>
          <a:noFill/>
          <a:ln/>
        </p:spPr>
        <p:txBody>
          <a:bodyPr wrap="square" lIns="0" tIns="0" rIns="0" bIns="0" rtlCol="0" anchor="t"/>
          <a:lstStyle/>
          <a:p>
            <a:pPr indent="0" marL="0">
              <a:lnSpc>
                <a:spcPct val="108000"/>
              </a:lnSpc>
              <a:buNone/>
            </a:pPr>
            <a:r>
              <a:rPr lang="en-US" sz="1350" dirty="0">
                <a:solidFill>
                  <a:schemeClr val="bg2"/>
                </a:solidFill>
              </a:rPr>
              <a:t>Gemini behind a strict JSON contract. Stripe and RevenueCat webhooks made idempotent with processed-event tables.</a:t>
            </a:r>
            <a:endParaRPr lang="en-US" sz="1350" dirty="0"/>
          </a:p>
        </p:txBody>
      </p:sp>
      <p:sp>
        <p:nvSpPr>
          <p:cNvPr id="9" name="Deployment card"/>
          <p:cNvSpPr/>
          <p:nvPr/>
        </p:nvSpPr>
        <p:spPr>
          <a:xfrm>
            <a:off x="4320540" y="1783080"/>
            <a:ext cx="3547872" cy="2084832"/>
          </a:xfrm>
          <a:prstGeom prst="roundRect">
            <a:avLst>
              <a:gd name="adj" fmla="val 7018"/>
            </a:avLst>
          </a:prstGeom>
          <a:solidFill>
            <a:schemeClr val="bg1">
              <a:alpha val="6000"/>
            </a:schemeClr>
          </a:solidFill>
          <a:ln w="9525">
            <a:solidFill>
              <a:schemeClr val="bg1">
                <a:alpha val="18000"/>
              </a:schemeClr>
            </a:solidFill>
            <a:prstDash val="solid"/>
          </a:ln>
        </p:spPr>
      </p:sp>
      <p:sp>
        <p:nvSpPr>
          <p:cNvPr id="10" name="Deployment circle"/>
          <p:cNvSpPr/>
          <p:nvPr/>
        </p:nvSpPr>
        <p:spPr>
          <a:xfrm>
            <a:off x="4576572" y="2039112"/>
            <a:ext cx="548640" cy="548640"/>
          </a:xfrm>
          <a:prstGeom prst="ellipse">
            <a:avLst/>
          </a:prstGeom>
          <a:solidFill>
            <a:schemeClr val="accent1"/>
          </a:solidFill>
          <a:ln/>
        </p:spPr>
      </p:sp>
      <p:pic>
        <p:nvPicPr>
          <p:cNvPr id="11" name="Deployment icon" descr="preencoded.png">    </p:cNvPr>
          <p:cNvPicPr>
            <a:picLocks noChangeAspect="1"/>
          </p:cNvPicPr>
          <p:nvPr/>
        </p:nvPicPr>
        <p:blipFill>
          <a:blip r:embed="rId2"/>
          <a:stretch>
            <a:fillRect/>
          </a:stretch>
        </p:blipFill>
        <p:spPr>
          <a:xfrm>
            <a:off x="4713732" y="2176272"/>
            <a:ext cx="274320" cy="274320"/>
          </a:xfrm>
          <a:prstGeom prst="rect">
            <a:avLst/>
          </a:prstGeom>
        </p:spPr>
      </p:pic>
      <p:sp>
        <p:nvSpPr>
          <p:cNvPr id="12" name="Text 8"/>
          <p:cNvSpPr txBox="1"/>
          <p:nvPr/>
        </p:nvSpPr>
        <p:spPr>
          <a:xfrm>
            <a:off x="5280660" y="2039112"/>
            <a:ext cx="2359152" cy="548640"/>
          </a:xfrm>
          <a:prstGeom prst="rect">
            <a:avLst/>
          </a:prstGeom>
          <a:noFill/>
          <a:ln/>
        </p:spPr>
        <p:txBody>
          <a:bodyPr wrap="square" lIns="0" tIns="0" rIns="0" bIns="0" rtlCol="0" anchor="ctr"/>
          <a:lstStyle/>
          <a:p>
            <a:pPr indent="0" marL="0">
              <a:buNone/>
            </a:pPr>
            <a:r>
              <a:rPr lang="en-US" sz="1900" b="1" dirty="0">
                <a:solidFill>
                  <a:schemeClr val="bg1"/>
                </a:solidFill>
                <a:latin typeface="Cambria" pitchFamily="34" charset="0"/>
                <a:ea typeface="Cambria" pitchFamily="34" charset="-122"/>
                <a:cs typeface="Cambria" pitchFamily="34" charset="-120"/>
              </a:rPr>
              <a:t>Deployment</a:t>
            </a:r>
            <a:endParaRPr lang="en-US" sz="1900" dirty="0"/>
          </a:p>
        </p:txBody>
      </p:sp>
      <p:sp>
        <p:nvSpPr>
          <p:cNvPr id="13" name="Text 9"/>
          <p:cNvSpPr txBox="1"/>
          <p:nvPr/>
        </p:nvSpPr>
        <p:spPr>
          <a:xfrm>
            <a:off x="4576572" y="2697480"/>
            <a:ext cx="3072384" cy="1078992"/>
          </a:xfrm>
          <a:prstGeom prst="rect">
            <a:avLst/>
          </a:prstGeom>
          <a:noFill/>
          <a:ln/>
        </p:spPr>
        <p:txBody>
          <a:bodyPr wrap="square" lIns="0" tIns="0" rIns="0" bIns="0" rtlCol="0" anchor="t"/>
          <a:lstStyle/>
          <a:p>
            <a:pPr indent="0" marL="0">
              <a:lnSpc>
                <a:spcPct val="108000"/>
              </a:lnSpc>
              <a:buNone/>
            </a:pPr>
            <a:r>
              <a:rPr lang="en-US" sz="1350" dirty="0">
                <a:solidFill>
                  <a:schemeClr val="bg2"/>
                </a:solidFill>
              </a:rPr>
              <a:t>14–33 s model calls moved to a 202 + job-polling pattern. Models load once per process; the cache is set atomically.</a:t>
            </a:r>
            <a:endParaRPr lang="en-US" sz="1350" dirty="0"/>
          </a:p>
        </p:txBody>
      </p:sp>
      <p:sp>
        <p:nvSpPr>
          <p:cNvPr id="14" name="Governance card"/>
          <p:cNvSpPr/>
          <p:nvPr/>
        </p:nvSpPr>
        <p:spPr>
          <a:xfrm>
            <a:off x="8092440" y="1783080"/>
            <a:ext cx="3547872" cy="2084832"/>
          </a:xfrm>
          <a:prstGeom prst="roundRect">
            <a:avLst>
              <a:gd name="adj" fmla="val 7018"/>
            </a:avLst>
          </a:prstGeom>
          <a:solidFill>
            <a:schemeClr val="bg1">
              <a:alpha val="6000"/>
            </a:schemeClr>
          </a:solidFill>
          <a:ln w="9525">
            <a:solidFill>
              <a:schemeClr val="bg1">
                <a:alpha val="18000"/>
              </a:schemeClr>
            </a:solidFill>
            <a:prstDash val="solid"/>
          </a:ln>
        </p:spPr>
      </p:sp>
      <p:sp>
        <p:nvSpPr>
          <p:cNvPr id="15" name="Governance circle"/>
          <p:cNvSpPr/>
          <p:nvPr/>
        </p:nvSpPr>
        <p:spPr>
          <a:xfrm>
            <a:off x="8348472" y="2039112"/>
            <a:ext cx="548640" cy="548640"/>
          </a:xfrm>
          <a:prstGeom prst="ellipse">
            <a:avLst/>
          </a:prstGeom>
          <a:solidFill>
            <a:schemeClr val="accent1"/>
          </a:solidFill>
          <a:ln/>
        </p:spPr>
      </p:sp>
      <p:pic>
        <p:nvPicPr>
          <p:cNvPr id="16" name="Governance icon" descr="preencoded.png">    </p:cNvPr>
          <p:cNvPicPr>
            <a:picLocks noChangeAspect="1"/>
          </p:cNvPicPr>
          <p:nvPr/>
        </p:nvPicPr>
        <p:blipFill>
          <a:blip r:embed="rId3"/>
          <a:stretch>
            <a:fillRect/>
          </a:stretch>
        </p:blipFill>
        <p:spPr>
          <a:xfrm>
            <a:off x="8485632" y="2176272"/>
            <a:ext cx="274320" cy="274320"/>
          </a:xfrm>
          <a:prstGeom prst="rect">
            <a:avLst/>
          </a:prstGeom>
        </p:spPr>
      </p:pic>
      <p:sp>
        <p:nvSpPr>
          <p:cNvPr id="17" name="Text 12"/>
          <p:cNvSpPr txBox="1"/>
          <p:nvPr/>
        </p:nvSpPr>
        <p:spPr>
          <a:xfrm>
            <a:off x="9052560" y="2039112"/>
            <a:ext cx="2359152" cy="548640"/>
          </a:xfrm>
          <a:prstGeom prst="rect">
            <a:avLst/>
          </a:prstGeom>
          <a:noFill/>
          <a:ln/>
        </p:spPr>
        <p:txBody>
          <a:bodyPr wrap="square" lIns="0" tIns="0" rIns="0" bIns="0" rtlCol="0" anchor="ctr"/>
          <a:lstStyle/>
          <a:p>
            <a:pPr indent="0" marL="0">
              <a:buNone/>
            </a:pPr>
            <a:r>
              <a:rPr lang="en-US" sz="1900" b="1" dirty="0">
                <a:solidFill>
                  <a:schemeClr val="bg1"/>
                </a:solidFill>
                <a:latin typeface="Cambria" pitchFamily="34" charset="0"/>
                <a:ea typeface="Cambria" pitchFamily="34" charset="-122"/>
                <a:cs typeface="Cambria" pitchFamily="34" charset="-120"/>
              </a:rPr>
              <a:t>Governance</a:t>
            </a:r>
            <a:endParaRPr lang="en-US" sz="1900" dirty="0"/>
          </a:p>
        </p:txBody>
      </p:sp>
      <p:sp>
        <p:nvSpPr>
          <p:cNvPr id="18" name="Text 13"/>
          <p:cNvSpPr txBox="1"/>
          <p:nvPr/>
        </p:nvSpPr>
        <p:spPr>
          <a:xfrm>
            <a:off x="8348472" y="2697480"/>
            <a:ext cx="3072384" cy="1078992"/>
          </a:xfrm>
          <a:prstGeom prst="rect">
            <a:avLst/>
          </a:prstGeom>
          <a:noFill/>
          <a:ln/>
        </p:spPr>
        <p:txBody>
          <a:bodyPr wrap="square" lIns="0" tIns="0" rIns="0" bIns="0" rtlCol="0" anchor="t"/>
          <a:lstStyle/>
          <a:p>
            <a:pPr indent="0" marL="0">
              <a:lnSpc>
                <a:spcPct val="108000"/>
              </a:lnSpc>
              <a:buNone/>
            </a:pPr>
            <a:r>
              <a:rPr lang="en-US" sz="1350" dirty="0">
                <a:solidFill>
                  <a:schemeClr val="bg2"/>
                </a:solidFill>
              </a:rPr>
              <a:t>Ids grounded against the user's data, structural rules in code, "unknown" over guesses, a human confirms.</a:t>
            </a:r>
            <a:endParaRPr lang="en-US" sz="1350" dirty="0"/>
          </a:p>
        </p:txBody>
      </p:sp>
      <p:sp>
        <p:nvSpPr>
          <p:cNvPr id="19" name="Monitoring card"/>
          <p:cNvSpPr/>
          <p:nvPr/>
        </p:nvSpPr>
        <p:spPr>
          <a:xfrm>
            <a:off x="548640" y="4069080"/>
            <a:ext cx="3547872" cy="2084832"/>
          </a:xfrm>
          <a:prstGeom prst="roundRect">
            <a:avLst>
              <a:gd name="adj" fmla="val 7018"/>
            </a:avLst>
          </a:prstGeom>
          <a:solidFill>
            <a:schemeClr val="bg1">
              <a:alpha val="6000"/>
            </a:schemeClr>
          </a:solidFill>
          <a:ln w="9525">
            <a:solidFill>
              <a:schemeClr val="bg1">
                <a:alpha val="18000"/>
              </a:schemeClr>
            </a:solidFill>
            <a:prstDash val="solid"/>
          </a:ln>
        </p:spPr>
      </p:sp>
      <p:sp>
        <p:nvSpPr>
          <p:cNvPr id="20" name="Monitoring circle"/>
          <p:cNvSpPr/>
          <p:nvPr/>
        </p:nvSpPr>
        <p:spPr>
          <a:xfrm>
            <a:off x="804672" y="4325112"/>
            <a:ext cx="548640" cy="548640"/>
          </a:xfrm>
          <a:prstGeom prst="ellipse">
            <a:avLst/>
          </a:prstGeom>
          <a:solidFill>
            <a:schemeClr val="accent1"/>
          </a:solidFill>
          <a:ln/>
        </p:spPr>
      </p:sp>
      <p:pic>
        <p:nvPicPr>
          <p:cNvPr id="21" name="Monitoring icon" descr="preencoded.png">    </p:cNvPr>
          <p:cNvPicPr>
            <a:picLocks noChangeAspect="1"/>
          </p:cNvPicPr>
          <p:nvPr/>
        </p:nvPicPr>
        <p:blipFill>
          <a:blip r:embed="rId4"/>
          <a:stretch>
            <a:fillRect/>
          </a:stretch>
        </p:blipFill>
        <p:spPr>
          <a:xfrm>
            <a:off x="941832" y="4462272"/>
            <a:ext cx="274320" cy="274320"/>
          </a:xfrm>
          <a:prstGeom prst="rect">
            <a:avLst/>
          </a:prstGeom>
        </p:spPr>
      </p:pic>
      <p:sp>
        <p:nvSpPr>
          <p:cNvPr id="22" name="Text 16"/>
          <p:cNvSpPr txBox="1"/>
          <p:nvPr/>
        </p:nvSpPr>
        <p:spPr>
          <a:xfrm>
            <a:off x="1508760" y="4325112"/>
            <a:ext cx="2359152" cy="548640"/>
          </a:xfrm>
          <a:prstGeom prst="rect">
            <a:avLst/>
          </a:prstGeom>
          <a:noFill/>
          <a:ln/>
        </p:spPr>
        <p:txBody>
          <a:bodyPr wrap="square" lIns="0" tIns="0" rIns="0" bIns="0" rtlCol="0" anchor="ctr"/>
          <a:lstStyle/>
          <a:p>
            <a:pPr indent="0" marL="0">
              <a:buNone/>
            </a:pPr>
            <a:r>
              <a:rPr lang="en-US" sz="1900" b="1" dirty="0">
                <a:solidFill>
                  <a:schemeClr val="bg1"/>
                </a:solidFill>
                <a:latin typeface="Cambria" pitchFamily="34" charset="0"/>
                <a:ea typeface="Cambria" pitchFamily="34" charset="-122"/>
                <a:cs typeface="Cambria" pitchFamily="34" charset="-120"/>
              </a:rPr>
              <a:t>Monitoring</a:t>
            </a:r>
            <a:endParaRPr lang="en-US" sz="1900" dirty="0"/>
          </a:p>
        </p:txBody>
      </p:sp>
      <p:sp>
        <p:nvSpPr>
          <p:cNvPr id="23" name="Text 17"/>
          <p:cNvSpPr txBox="1"/>
          <p:nvPr/>
        </p:nvSpPr>
        <p:spPr>
          <a:xfrm>
            <a:off x="804672" y="4983480"/>
            <a:ext cx="3072384" cy="1078992"/>
          </a:xfrm>
          <a:prstGeom prst="rect">
            <a:avLst/>
          </a:prstGeom>
          <a:noFill/>
          <a:ln/>
        </p:spPr>
        <p:txBody>
          <a:bodyPr wrap="square" lIns="0" tIns="0" rIns="0" bIns="0" rtlCol="0" anchor="t"/>
          <a:lstStyle/>
          <a:p>
            <a:pPr indent="0" marL="0">
              <a:lnSpc>
                <a:spcPct val="108000"/>
              </a:lnSpc>
              <a:buNone/>
            </a:pPr>
            <a:r>
              <a:rPr lang="en-US" sz="1350" dirty="0">
                <a:solidFill>
                  <a:schemeClr val="bg2"/>
                </a:solidFill>
              </a:rPr>
              <a:t>Per-stage timing logs: download, detect, segment, attributes, upload. Progress bars off after 6,000+ dropped lines.</a:t>
            </a:r>
            <a:endParaRPr lang="en-US" sz="1350" dirty="0"/>
          </a:p>
        </p:txBody>
      </p:sp>
      <p:sp>
        <p:nvSpPr>
          <p:cNvPr id="24" name="Security card"/>
          <p:cNvSpPr/>
          <p:nvPr/>
        </p:nvSpPr>
        <p:spPr>
          <a:xfrm>
            <a:off x="4320540" y="4069080"/>
            <a:ext cx="3547872" cy="2084832"/>
          </a:xfrm>
          <a:prstGeom prst="roundRect">
            <a:avLst>
              <a:gd name="adj" fmla="val 7018"/>
            </a:avLst>
          </a:prstGeom>
          <a:solidFill>
            <a:schemeClr val="bg1">
              <a:alpha val="6000"/>
            </a:schemeClr>
          </a:solidFill>
          <a:ln w="9525">
            <a:solidFill>
              <a:schemeClr val="bg1">
                <a:alpha val="18000"/>
              </a:schemeClr>
            </a:solidFill>
            <a:prstDash val="solid"/>
          </a:ln>
        </p:spPr>
      </p:sp>
      <p:sp>
        <p:nvSpPr>
          <p:cNvPr id="25" name="Security circle"/>
          <p:cNvSpPr/>
          <p:nvPr/>
        </p:nvSpPr>
        <p:spPr>
          <a:xfrm>
            <a:off x="4576572" y="4325112"/>
            <a:ext cx="548640" cy="548640"/>
          </a:xfrm>
          <a:prstGeom prst="ellipse">
            <a:avLst/>
          </a:prstGeom>
          <a:solidFill>
            <a:schemeClr val="accent1"/>
          </a:solidFill>
          <a:ln/>
        </p:spPr>
      </p:sp>
      <p:pic>
        <p:nvPicPr>
          <p:cNvPr id="26" name="Security icon" descr="preencoded.png">    </p:cNvPr>
          <p:cNvPicPr>
            <a:picLocks noChangeAspect="1"/>
          </p:cNvPicPr>
          <p:nvPr/>
        </p:nvPicPr>
        <p:blipFill>
          <a:blip r:embed="rId5"/>
          <a:stretch>
            <a:fillRect/>
          </a:stretch>
        </p:blipFill>
        <p:spPr>
          <a:xfrm>
            <a:off x="4713732" y="4462272"/>
            <a:ext cx="274320" cy="274320"/>
          </a:xfrm>
          <a:prstGeom prst="rect">
            <a:avLst/>
          </a:prstGeom>
        </p:spPr>
      </p:pic>
      <p:sp>
        <p:nvSpPr>
          <p:cNvPr id="27" name="Text 20"/>
          <p:cNvSpPr txBox="1"/>
          <p:nvPr/>
        </p:nvSpPr>
        <p:spPr>
          <a:xfrm>
            <a:off x="5280660" y="4325112"/>
            <a:ext cx="2359152" cy="548640"/>
          </a:xfrm>
          <a:prstGeom prst="rect">
            <a:avLst/>
          </a:prstGeom>
          <a:noFill/>
          <a:ln/>
        </p:spPr>
        <p:txBody>
          <a:bodyPr wrap="square" lIns="0" tIns="0" rIns="0" bIns="0" rtlCol="0" anchor="ctr"/>
          <a:lstStyle/>
          <a:p>
            <a:pPr indent="0" marL="0">
              <a:buNone/>
            </a:pPr>
            <a:r>
              <a:rPr lang="en-US" sz="1900" b="1" dirty="0">
                <a:solidFill>
                  <a:schemeClr val="bg1"/>
                </a:solidFill>
                <a:latin typeface="Cambria" pitchFamily="34" charset="0"/>
                <a:ea typeface="Cambria" pitchFamily="34" charset="-122"/>
                <a:cs typeface="Cambria" pitchFamily="34" charset="-120"/>
              </a:rPr>
              <a:t>Security</a:t>
            </a:r>
            <a:endParaRPr lang="en-US" sz="1900" dirty="0"/>
          </a:p>
        </p:txBody>
      </p:sp>
      <p:sp>
        <p:nvSpPr>
          <p:cNvPr id="28" name="Text 21"/>
          <p:cNvSpPr txBox="1"/>
          <p:nvPr/>
        </p:nvSpPr>
        <p:spPr>
          <a:xfrm>
            <a:off x="4576572" y="4983480"/>
            <a:ext cx="3072384" cy="1078992"/>
          </a:xfrm>
          <a:prstGeom prst="rect">
            <a:avLst/>
          </a:prstGeom>
          <a:noFill/>
          <a:ln/>
        </p:spPr>
        <p:txBody>
          <a:bodyPr wrap="square" lIns="0" tIns="0" rIns="0" bIns="0" rtlCol="0" anchor="t"/>
          <a:lstStyle/>
          <a:p>
            <a:pPr indent="0" marL="0">
              <a:lnSpc>
                <a:spcPct val="108000"/>
              </a:lnSpc>
              <a:buNone/>
            </a:pPr>
            <a:r>
              <a:rPr lang="en-US" sz="1350" dirty="0">
                <a:solidFill>
                  <a:schemeClr val="bg2"/>
                </a:solidFill>
              </a:rPr>
              <a:t>JWTs verified on every route, Row Level Security on user tables, faces blurred before images leave, 15–30/hour limits.</a:t>
            </a:r>
            <a:endParaRPr lang="en-US" sz="1350" dirty="0"/>
          </a:p>
        </p:txBody>
      </p:sp>
      <p:sp>
        <p:nvSpPr>
          <p:cNvPr id="29" name="ROI card"/>
          <p:cNvSpPr/>
          <p:nvPr/>
        </p:nvSpPr>
        <p:spPr>
          <a:xfrm>
            <a:off x="8092440" y="4069080"/>
            <a:ext cx="3547872" cy="2084832"/>
          </a:xfrm>
          <a:prstGeom prst="roundRect">
            <a:avLst>
              <a:gd name="adj" fmla="val 7018"/>
            </a:avLst>
          </a:prstGeom>
          <a:solidFill>
            <a:schemeClr val="bg1">
              <a:alpha val="6000"/>
            </a:schemeClr>
          </a:solidFill>
          <a:ln w="9525">
            <a:solidFill>
              <a:schemeClr val="bg1">
                <a:alpha val="18000"/>
              </a:schemeClr>
            </a:solidFill>
            <a:prstDash val="solid"/>
          </a:ln>
        </p:spPr>
      </p:sp>
      <p:sp>
        <p:nvSpPr>
          <p:cNvPr id="30" name="ROI circle"/>
          <p:cNvSpPr/>
          <p:nvPr/>
        </p:nvSpPr>
        <p:spPr>
          <a:xfrm>
            <a:off x="8348472" y="4325112"/>
            <a:ext cx="548640" cy="548640"/>
          </a:xfrm>
          <a:prstGeom prst="ellipse">
            <a:avLst/>
          </a:prstGeom>
          <a:solidFill>
            <a:schemeClr val="accent1"/>
          </a:solidFill>
          <a:ln/>
        </p:spPr>
      </p:sp>
      <p:pic>
        <p:nvPicPr>
          <p:cNvPr id="31" name="ROI icon" descr="preencoded.png">    </p:cNvPr>
          <p:cNvPicPr>
            <a:picLocks noChangeAspect="1"/>
          </p:cNvPicPr>
          <p:nvPr/>
        </p:nvPicPr>
        <p:blipFill>
          <a:blip r:embed="rId6"/>
          <a:stretch>
            <a:fillRect/>
          </a:stretch>
        </p:blipFill>
        <p:spPr>
          <a:xfrm>
            <a:off x="8485632" y="4462272"/>
            <a:ext cx="274320" cy="274320"/>
          </a:xfrm>
          <a:prstGeom prst="rect">
            <a:avLst/>
          </a:prstGeom>
        </p:spPr>
      </p:pic>
      <p:sp>
        <p:nvSpPr>
          <p:cNvPr id="32" name="Text 24"/>
          <p:cNvSpPr txBox="1"/>
          <p:nvPr/>
        </p:nvSpPr>
        <p:spPr>
          <a:xfrm>
            <a:off x="9052560" y="4325112"/>
            <a:ext cx="2359152" cy="548640"/>
          </a:xfrm>
          <a:prstGeom prst="rect">
            <a:avLst/>
          </a:prstGeom>
          <a:noFill/>
          <a:ln/>
        </p:spPr>
        <p:txBody>
          <a:bodyPr wrap="square" lIns="0" tIns="0" rIns="0" bIns="0" rtlCol="0" anchor="ctr"/>
          <a:lstStyle/>
          <a:p>
            <a:pPr indent="0" marL="0">
              <a:buNone/>
            </a:pPr>
            <a:r>
              <a:rPr lang="en-US" sz="1900" b="1" dirty="0">
                <a:solidFill>
                  <a:schemeClr val="bg1"/>
                </a:solidFill>
                <a:latin typeface="Cambria" pitchFamily="34" charset="0"/>
                <a:ea typeface="Cambria" pitchFamily="34" charset="-122"/>
                <a:cs typeface="Cambria" pitchFamily="34" charset="-120"/>
              </a:rPr>
              <a:t>ROI</a:t>
            </a:r>
            <a:endParaRPr lang="en-US" sz="1900" dirty="0"/>
          </a:p>
        </p:txBody>
      </p:sp>
      <p:sp>
        <p:nvSpPr>
          <p:cNvPr id="33" name="Text 25"/>
          <p:cNvSpPr txBox="1"/>
          <p:nvPr/>
        </p:nvSpPr>
        <p:spPr>
          <a:xfrm>
            <a:off x="8348472" y="4983480"/>
            <a:ext cx="3072384" cy="1078992"/>
          </a:xfrm>
          <a:prstGeom prst="rect">
            <a:avLst/>
          </a:prstGeom>
          <a:noFill/>
          <a:ln/>
        </p:spPr>
        <p:txBody>
          <a:bodyPr wrap="square" lIns="0" tIns="0" rIns="0" bIns="0" rtlCol="0" anchor="t"/>
          <a:lstStyle/>
          <a:p>
            <a:pPr indent="0" marL="0">
              <a:lnSpc>
                <a:spcPct val="108000"/>
              </a:lnSpc>
              <a:buNone/>
            </a:pPr>
            <a:r>
              <a:rPr lang="en-US" sz="1350" dirty="0">
                <a:solidFill>
                  <a:schemeClr val="bg2"/>
                </a:solidFill>
              </a:rPr>
              <a:t>Every paid call is explicit, metered and capped. Try-ons per tier: 5, 25, 60 a month. More on the next slide.</a:t>
            </a:r>
            <a:endParaRPr lang="en-US" sz="1350" dirty="0"/>
          </a:p>
        </p:txBody>
      </p:sp>
      <p:sp>
        <p:nvSpPr>
          <p:cNvPr id="25" name="Slide Number Placeholder 0"/>
          <p:cNvSpPr>
            <a:spLocks noGrp="1"/>
          </p:cNvSpPr>
          <p:nvPr>
            <p:ph type="sldNum" sz="quarter" idx="4294967295"/>
          </p:nvPr>
        </p:nvSpPr>
        <p:spPr>
          <a:xfrm>
            <a:off x="11064240" y="6382512"/>
            <a:ext cx="57607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body" hasCustomPrompt="1"/>
          </p:nvPr>
        </p:nvSpPr>
        <p:spPr>
          <a:xfrm>
            <a:off x="548640" y="384048"/>
            <a:ext cx="8229600" cy="292608"/>
          </a:xfrm>
          <a:prstGeom prst="rect">
            <a:avLst/>
          </a:prstGeom>
          <a:noFill/>
          <a:ln/>
        </p:spPr>
        <p:txBody>
          <a:bodyPr wrap="square" lIns="0" tIns="0" rIns="0" bIns="0" rtlCol="0" anchor="ctr"/>
          <a:lstStyle/>
          <a:p>
            <a:pPr algn="l" indent="0" marL="0">
              <a:buNone/>
            </a:pPr>
            <a:r>
              <a:rPr lang="en-US" sz="1200" b="1" spc="300" kern="0" dirty="0">
                <a:solidFill>
                  <a:schemeClr val="accent1"/>
                </a:solidFill>
              </a:rPr>
              <a:t>ROI  ·  BUILT ON A SHOESTRING</a:t>
            </a:r>
            <a:endParaRPr lang="en-US" sz="1200" dirty="0"/>
          </a:p>
        </p:txBody>
      </p:sp>
      <p:sp>
        <p:nvSpPr>
          <p:cNvPr id="3" name="Text 1"/>
          <p:cNvSpPr/>
          <p:nvPr>
            <p:ph idx="102" type="title" hasCustomPrompt="1"/>
          </p:nvPr>
        </p:nvSpPr>
        <p:spPr>
          <a:xfrm>
            <a:off x="548640" y="694944"/>
            <a:ext cx="11064240" cy="749808"/>
          </a:xfrm>
          <a:prstGeom prst="rect">
            <a:avLst/>
          </a:prstGeom>
          <a:noFill/>
          <a:ln/>
        </p:spPr>
        <p:txBody>
          <a:bodyPr wrap="square" lIns="0" tIns="0" rIns="0" bIns="0" rtlCol="0" anchor="t"/>
          <a:lstStyle/>
          <a:p>
            <a:pPr algn="l" indent="0" marL="0">
              <a:buNone/>
            </a:pPr>
            <a:r>
              <a:rPr lang="en-US" sz="3200" b="1" dirty="0">
                <a:solidFill>
                  <a:schemeClr val="bg1"/>
                </a:solidFill>
                <a:latin typeface="Cambria" pitchFamily="34" charset="0"/>
                <a:ea typeface="Cambria" pitchFamily="34" charset="-122"/>
                <a:cs typeface="Cambria" pitchFamily="34" charset="-120"/>
              </a:rPr>
              <a:t>Production AI without an enterprise budget</a:t>
            </a:r>
            <a:endParaRPr lang="en-US" sz="3200" dirty="0"/>
          </a:p>
        </p:txBody>
      </p:sp>
      <p:sp>
        <p:nvSpPr>
          <p:cNvPr id="4" name="Stat card"/>
          <p:cNvSpPr/>
          <p:nvPr/>
        </p:nvSpPr>
        <p:spPr>
          <a:xfrm>
            <a:off x="548640" y="1783080"/>
            <a:ext cx="3246120" cy="4297680"/>
          </a:xfrm>
          <a:prstGeom prst="roundRect">
            <a:avLst>
              <a:gd name="adj" fmla="val 4507"/>
            </a:avLst>
          </a:prstGeom>
          <a:solidFill>
            <a:schemeClr val="accent1">
              <a:alpha val="20000"/>
            </a:schemeClr>
          </a:solidFill>
          <a:ln w="9525">
            <a:solidFill>
              <a:schemeClr val="bg1">
                <a:alpha val="18000"/>
              </a:schemeClr>
            </a:solidFill>
            <a:prstDash val="solid"/>
          </a:ln>
        </p:spPr>
      </p:sp>
      <p:sp>
        <p:nvSpPr>
          <p:cNvPr id="5" name="Text 3"/>
          <p:cNvSpPr txBox="1"/>
          <p:nvPr/>
        </p:nvSpPr>
        <p:spPr>
          <a:xfrm>
            <a:off x="868680" y="2011680"/>
            <a:ext cx="2651760" cy="1371600"/>
          </a:xfrm>
          <a:prstGeom prst="rect">
            <a:avLst/>
          </a:prstGeom>
          <a:noFill/>
          <a:ln/>
        </p:spPr>
        <p:txBody>
          <a:bodyPr wrap="square" lIns="0" tIns="0" rIns="0" bIns="0" rtlCol="0" anchor="t"/>
          <a:lstStyle/>
          <a:p>
            <a:pPr indent="0" marL="0">
              <a:buNone/>
            </a:pPr>
            <a:r>
              <a:rPr lang="en-US" sz="9600" b="1" dirty="0">
                <a:solidFill>
                  <a:schemeClr val="accent3"/>
                </a:solidFill>
                <a:latin typeface="Cambria" pitchFamily="34" charset="0"/>
                <a:ea typeface="Cambria" pitchFamily="34" charset="-122"/>
                <a:cs typeface="Cambria" pitchFamily="34" charset="-120"/>
              </a:rPr>
              <a:t>1</a:t>
            </a:r>
            <a:endParaRPr lang="en-US" sz="9600" dirty="0"/>
          </a:p>
        </p:txBody>
      </p:sp>
      <p:sp>
        <p:nvSpPr>
          <p:cNvPr id="6" name="Text 4"/>
          <p:cNvSpPr txBox="1"/>
          <p:nvPr/>
        </p:nvSpPr>
        <p:spPr>
          <a:xfrm>
            <a:off x="868680" y="3429000"/>
            <a:ext cx="2651760" cy="822960"/>
          </a:xfrm>
          <a:prstGeom prst="rect">
            <a:avLst/>
          </a:prstGeom>
          <a:noFill/>
          <a:ln/>
        </p:spPr>
        <p:txBody>
          <a:bodyPr wrap="square" lIns="0" tIns="0" rIns="0" bIns="0" rtlCol="0" anchor="t"/>
          <a:lstStyle/>
          <a:p>
            <a:pPr indent="0" marL="0">
              <a:buNone/>
            </a:pPr>
            <a:r>
              <a:rPr lang="en-US" sz="1800" b="1" dirty="0">
                <a:solidFill>
                  <a:schemeClr val="bg1"/>
                </a:solidFill>
              </a:rPr>
              <a:t>pay-per-call AI service in the whole stack</a:t>
            </a:r>
            <a:endParaRPr lang="en-US" sz="1800" dirty="0"/>
          </a:p>
        </p:txBody>
      </p:sp>
      <p:sp>
        <p:nvSpPr>
          <p:cNvPr id="7" name="Text 5"/>
          <p:cNvSpPr txBox="1"/>
          <p:nvPr/>
        </p:nvSpPr>
        <p:spPr>
          <a:xfrm>
            <a:off x="868680" y="4297680"/>
            <a:ext cx="2651760" cy="1554480"/>
          </a:xfrm>
          <a:prstGeom prst="rect">
            <a:avLst/>
          </a:prstGeom>
          <a:noFill/>
          <a:ln/>
        </p:spPr>
        <p:txBody>
          <a:bodyPr wrap="square" lIns="0" tIns="0" rIns="0" bIns="0" rtlCol="0" anchor="t"/>
          <a:lstStyle/>
          <a:p>
            <a:pPr indent="0" marL="0">
              <a:buNone/>
            </a:pPr>
            <a:r>
              <a:rPr lang="en-US" sz="1350" dirty="0">
                <a:solidFill>
                  <a:schemeClr val="bg2"/>
                </a:solidFill>
              </a:rPr>
              <a:t>Gemini, only where reasoning or image generation is worth paying for. Everything else is open source or free to call.</a:t>
            </a:r>
            <a:endParaRPr lang="en-US" sz="1350" dirty="0"/>
          </a:p>
        </p:txBody>
      </p:sp>
      <p:sp>
        <p:nvSpPr>
          <p:cNvPr id="8" name="Text 6"/>
          <p:cNvSpPr txBox="1"/>
          <p:nvPr/>
        </p:nvSpPr>
        <p:spPr>
          <a:xfrm>
            <a:off x="4297680" y="1783080"/>
            <a:ext cx="2743200" cy="274320"/>
          </a:xfrm>
          <a:prstGeom prst="rect">
            <a:avLst/>
          </a:prstGeom>
          <a:noFill/>
          <a:ln/>
        </p:spPr>
        <p:txBody>
          <a:bodyPr wrap="square" lIns="0" tIns="0" rIns="0" bIns="0" rtlCol="0" anchor="t"/>
          <a:lstStyle/>
          <a:p>
            <a:pPr indent="0" marL="0">
              <a:buNone/>
            </a:pPr>
            <a:r>
              <a:rPr lang="en-US" sz="1100" b="1" spc="200" kern="0" dirty="0">
                <a:solidFill>
                  <a:schemeClr val="bg2"/>
                </a:solidFill>
              </a:rPr>
              <a:t>INSTEAD OF</a:t>
            </a:r>
            <a:endParaRPr lang="en-US" sz="1100" dirty="0"/>
          </a:p>
        </p:txBody>
      </p:sp>
      <p:sp>
        <p:nvSpPr>
          <p:cNvPr id="9" name="Text 7"/>
          <p:cNvSpPr txBox="1"/>
          <p:nvPr/>
        </p:nvSpPr>
        <p:spPr>
          <a:xfrm>
            <a:off x="7589520" y="1783080"/>
            <a:ext cx="2743200" cy="274320"/>
          </a:xfrm>
          <a:prstGeom prst="rect">
            <a:avLst/>
          </a:prstGeom>
          <a:noFill/>
          <a:ln/>
        </p:spPr>
        <p:txBody>
          <a:bodyPr wrap="square" lIns="0" tIns="0" rIns="0" bIns="0" rtlCol="0" anchor="t"/>
          <a:lstStyle/>
          <a:p>
            <a:pPr indent="0" marL="0">
              <a:buNone/>
            </a:pPr>
            <a:r>
              <a:rPr lang="en-US" sz="1100" b="1" spc="200" kern="0" dirty="0">
                <a:solidFill>
                  <a:schemeClr val="accent3"/>
                </a:solidFill>
              </a:rPr>
              <a:t>I USED</a:t>
            </a:r>
            <a:endParaRPr lang="en-US" sz="1100" dirty="0"/>
          </a:p>
        </p:txBody>
      </p:sp>
      <p:sp>
        <p:nvSpPr>
          <p:cNvPr id="10" name="Swap 1"/>
          <p:cNvSpPr/>
          <p:nvPr/>
        </p:nvSpPr>
        <p:spPr>
          <a:xfrm>
            <a:off x="4069080" y="2148840"/>
            <a:ext cx="7571232" cy="576072"/>
          </a:xfrm>
          <a:prstGeom prst="roundRect">
            <a:avLst>
              <a:gd name="adj" fmla="val 25397"/>
            </a:avLst>
          </a:prstGeom>
          <a:solidFill>
            <a:schemeClr val="bg1">
              <a:alpha val="6000"/>
            </a:schemeClr>
          </a:solidFill>
          <a:ln w="9525">
            <a:solidFill>
              <a:schemeClr val="bg1">
                <a:alpha val="18000"/>
              </a:schemeClr>
            </a:solidFill>
            <a:prstDash val="solid"/>
          </a:ln>
        </p:spPr>
      </p:sp>
      <p:sp>
        <p:nvSpPr>
          <p:cNvPr id="11" name="Text 9"/>
          <p:cNvSpPr txBox="1"/>
          <p:nvPr/>
        </p:nvSpPr>
        <p:spPr>
          <a:xfrm>
            <a:off x="4297680" y="2148840"/>
            <a:ext cx="2743200" cy="576072"/>
          </a:xfrm>
          <a:prstGeom prst="rect">
            <a:avLst/>
          </a:prstGeom>
          <a:noFill/>
          <a:ln/>
        </p:spPr>
        <p:txBody>
          <a:bodyPr wrap="square" lIns="0" tIns="0" rIns="0" bIns="0" rtlCol="0" anchor="ctr"/>
          <a:lstStyle/>
          <a:p>
            <a:pPr indent="0" marL="0">
              <a:buNone/>
            </a:pPr>
            <a:r>
              <a:rPr lang="en-US" sz="1350" dirty="0">
                <a:solidFill>
                  <a:schemeClr val="bg2"/>
                </a:solidFill>
              </a:rPr>
              <a:t>Paid vision APIs</a:t>
            </a:r>
            <a:endParaRPr lang="en-US" sz="1350" dirty="0"/>
          </a:p>
        </p:txBody>
      </p:sp>
      <p:pic>
        <p:nvPicPr>
          <p:cNvPr id="12" name="Swap 1 arrow" descr="preencoded.png">    </p:cNvPr>
          <p:cNvPicPr>
            <a:picLocks noChangeAspect="1"/>
          </p:cNvPicPr>
          <p:nvPr/>
        </p:nvPicPr>
        <p:blipFill>
          <a:blip r:embed="rId1"/>
          <a:stretch>
            <a:fillRect/>
          </a:stretch>
        </p:blipFill>
        <p:spPr>
          <a:xfrm>
            <a:off x="7086600" y="2299716"/>
            <a:ext cx="274320" cy="274320"/>
          </a:xfrm>
          <a:prstGeom prst="rect">
            <a:avLst/>
          </a:prstGeom>
        </p:spPr>
      </p:pic>
      <p:sp>
        <p:nvSpPr>
          <p:cNvPr id="13" name="Text 10"/>
          <p:cNvSpPr txBox="1"/>
          <p:nvPr/>
        </p:nvSpPr>
        <p:spPr>
          <a:xfrm>
            <a:off x="7589520" y="2148840"/>
            <a:ext cx="3867912" cy="576072"/>
          </a:xfrm>
          <a:prstGeom prst="rect">
            <a:avLst/>
          </a:prstGeom>
          <a:noFill/>
          <a:ln/>
        </p:spPr>
        <p:txBody>
          <a:bodyPr wrap="square" lIns="0" tIns="0" rIns="0" bIns="0" rtlCol="0" anchor="ctr"/>
          <a:lstStyle/>
          <a:p>
            <a:pPr indent="0" marL="0">
              <a:buNone/>
            </a:pPr>
            <a:r>
              <a:rPr lang="en-US" sz="1350" b="1" dirty="0">
                <a:solidFill>
                  <a:schemeClr val="bg1"/>
                </a:solidFill>
              </a:rPr>
              <a:t>YOLOS, RemBG and CLIP, open source, loaded once inside the API server</a:t>
            </a:r>
            <a:endParaRPr lang="en-US" sz="1350" dirty="0"/>
          </a:p>
        </p:txBody>
      </p:sp>
      <p:sp>
        <p:nvSpPr>
          <p:cNvPr id="14" name="Swap 2"/>
          <p:cNvSpPr/>
          <p:nvPr/>
        </p:nvSpPr>
        <p:spPr>
          <a:xfrm>
            <a:off x="4069080" y="2816352"/>
            <a:ext cx="7571232" cy="576072"/>
          </a:xfrm>
          <a:prstGeom prst="roundRect">
            <a:avLst>
              <a:gd name="adj" fmla="val 25397"/>
            </a:avLst>
          </a:prstGeom>
          <a:solidFill>
            <a:schemeClr val="bg1">
              <a:alpha val="6000"/>
            </a:schemeClr>
          </a:solidFill>
          <a:ln w="9525">
            <a:solidFill>
              <a:schemeClr val="bg1">
                <a:alpha val="18000"/>
              </a:schemeClr>
            </a:solidFill>
            <a:prstDash val="solid"/>
          </a:ln>
        </p:spPr>
      </p:sp>
      <p:sp>
        <p:nvSpPr>
          <p:cNvPr id="15" name="Text 12"/>
          <p:cNvSpPr txBox="1"/>
          <p:nvPr/>
        </p:nvSpPr>
        <p:spPr>
          <a:xfrm>
            <a:off x="4297680" y="2816352"/>
            <a:ext cx="2743200" cy="576072"/>
          </a:xfrm>
          <a:prstGeom prst="rect">
            <a:avLst/>
          </a:prstGeom>
          <a:noFill/>
          <a:ln/>
        </p:spPr>
        <p:txBody>
          <a:bodyPr wrap="square" lIns="0" tIns="0" rIns="0" bIns="0" rtlCol="0" anchor="ctr"/>
          <a:lstStyle/>
          <a:p>
            <a:pPr indent="0" marL="0">
              <a:buNone/>
            </a:pPr>
            <a:r>
              <a:rPr lang="en-US" sz="1350" dirty="0">
                <a:solidFill>
                  <a:schemeClr val="bg2"/>
                </a:solidFill>
              </a:rPr>
              <a:t>A message queue (Redis, Celery)</a:t>
            </a:r>
            <a:endParaRPr lang="en-US" sz="1350" dirty="0"/>
          </a:p>
        </p:txBody>
      </p:sp>
      <p:pic>
        <p:nvPicPr>
          <p:cNvPr id="16" name="Swap 2 arrow" descr="preencoded.png">    </p:cNvPr>
          <p:cNvPicPr>
            <a:picLocks noChangeAspect="1"/>
          </p:cNvPicPr>
          <p:nvPr/>
        </p:nvPicPr>
        <p:blipFill>
          <a:blip r:embed="rId2"/>
          <a:stretch>
            <a:fillRect/>
          </a:stretch>
        </p:blipFill>
        <p:spPr>
          <a:xfrm>
            <a:off x="7086600" y="2967228"/>
            <a:ext cx="274320" cy="274320"/>
          </a:xfrm>
          <a:prstGeom prst="rect">
            <a:avLst/>
          </a:prstGeom>
        </p:spPr>
      </p:pic>
      <p:sp>
        <p:nvSpPr>
          <p:cNvPr id="17" name="Text 13"/>
          <p:cNvSpPr txBox="1"/>
          <p:nvPr/>
        </p:nvSpPr>
        <p:spPr>
          <a:xfrm>
            <a:off x="7589520" y="2816352"/>
            <a:ext cx="3867912" cy="576072"/>
          </a:xfrm>
          <a:prstGeom prst="rect">
            <a:avLst/>
          </a:prstGeom>
          <a:noFill/>
          <a:ln/>
        </p:spPr>
        <p:txBody>
          <a:bodyPr wrap="square" lIns="0" tIns="0" rIns="0" bIns="0" rtlCol="0" anchor="ctr"/>
          <a:lstStyle/>
          <a:p>
            <a:pPr indent="0" marL="0">
              <a:buNone/>
            </a:pPr>
            <a:r>
              <a:rPr lang="en-US" sz="1350" b="1" dirty="0">
                <a:solidFill>
                  <a:schemeClr val="bg1"/>
                </a:solidFill>
              </a:rPr>
              <a:t>A Postgres jobs table + FastAPI background tasks</a:t>
            </a:r>
            <a:endParaRPr lang="en-US" sz="1350" dirty="0"/>
          </a:p>
        </p:txBody>
      </p:sp>
      <p:sp>
        <p:nvSpPr>
          <p:cNvPr id="18" name="Swap 3"/>
          <p:cNvSpPr/>
          <p:nvPr/>
        </p:nvSpPr>
        <p:spPr>
          <a:xfrm>
            <a:off x="4069080" y="3483864"/>
            <a:ext cx="7571232" cy="576072"/>
          </a:xfrm>
          <a:prstGeom prst="roundRect">
            <a:avLst>
              <a:gd name="adj" fmla="val 25397"/>
            </a:avLst>
          </a:prstGeom>
          <a:solidFill>
            <a:schemeClr val="bg1">
              <a:alpha val="6000"/>
            </a:schemeClr>
          </a:solidFill>
          <a:ln w="9525">
            <a:solidFill>
              <a:schemeClr val="bg1">
                <a:alpha val="18000"/>
              </a:schemeClr>
            </a:solidFill>
            <a:prstDash val="solid"/>
          </a:ln>
        </p:spPr>
      </p:sp>
      <p:sp>
        <p:nvSpPr>
          <p:cNvPr id="19" name="Text 15"/>
          <p:cNvSpPr txBox="1"/>
          <p:nvPr/>
        </p:nvSpPr>
        <p:spPr>
          <a:xfrm>
            <a:off x="4297680" y="3483864"/>
            <a:ext cx="2743200" cy="576072"/>
          </a:xfrm>
          <a:prstGeom prst="rect">
            <a:avLst/>
          </a:prstGeom>
          <a:noFill/>
          <a:ln/>
        </p:spPr>
        <p:txBody>
          <a:bodyPr wrap="square" lIns="0" tIns="0" rIns="0" bIns="0" rtlCol="0" anchor="ctr"/>
          <a:lstStyle/>
          <a:p>
            <a:pPr indent="0" marL="0">
              <a:buNone/>
            </a:pPr>
            <a:r>
              <a:rPr lang="en-US" sz="1350" dirty="0">
                <a:solidFill>
                  <a:schemeClr val="bg2"/>
                </a:solidFill>
              </a:rPr>
              <a:t>A custom-trained recommender</a:t>
            </a:r>
            <a:endParaRPr lang="en-US" sz="1350" dirty="0"/>
          </a:p>
        </p:txBody>
      </p:sp>
      <p:pic>
        <p:nvPicPr>
          <p:cNvPr id="20" name="Swap 3 arrow" descr="preencoded.png">    </p:cNvPr>
          <p:cNvPicPr>
            <a:picLocks noChangeAspect="1"/>
          </p:cNvPicPr>
          <p:nvPr/>
        </p:nvPicPr>
        <p:blipFill>
          <a:blip r:embed="rId3"/>
          <a:stretch>
            <a:fillRect/>
          </a:stretch>
        </p:blipFill>
        <p:spPr>
          <a:xfrm>
            <a:off x="7086600" y="3634740"/>
            <a:ext cx="274320" cy="274320"/>
          </a:xfrm>
          <a:prstGeom prst="rect">
            <a:avLst/>
          </a:prstGeom>
        </p:spPr>
      </p:pic>
      <p:sp>
        <p:nvSpPr>
          <p:cNvPr id="21" name="Text 16"/>
          <p:cNvSpPr txBox="1"/>
          <p:nvPr/>
        </p:nvSpPr>
        <p:spPr>
          <a:xfrm>
            <a:off x="7589520" y="3483864"/>
            <a:ext cx="3867912" cy="576072"/>
          </a:xfrm>
          <a:prstGeom prst="rect">
            <a:avLst/>
          </a:prstGeom>
          <a:noFill/>
          <a:ln/>
        </p:spPr>
        <p:txBody>
          <a:bodyPr wrap="square" lIns="0" tIns="0" rIns="0" bIns="0" rtlCol="0" anchor="ctr"/>
          <a:lstStyle/>
          <a:p>
            <a:pPr indent="0" marL="0">
              <a:buNone/>
            </a:pPr>
            <a:r>
              <a:rPr lang="en-US" sz="1350" b="1" dirty="0">
                <a:solidFill>
                  <a:schemeClr val="bg1"/>
                </a:solidFill>
              </a:rPr>
              <a:t>Zero-shot CLIP + Gemini Flash behind a strict prompt</a:t>
            </a:r>
            <a:endParaRPr lang="en-US" sz="1350" dirty="0"/>
          </a:p>
        </p:txBody>
      </p:sp>
      <p:sp>
        <p:nvSpPr>
          <p:cNvPr id="22" name="Swap 4"/>
          <p:cNvSpPr/>
          <p:nvPr/>
        </p:nvSpPr>
        <p:spPr>
          <a:xfrm>
            <a:off x="4069080" y="4151376"/>
            <a:ext cx="7571232" cy="576072"/>
          </a:xfrm>
          <a:prstGeom prst="roundRect">
            <a:avLst>
              <a:gd name="adj" fmla="val 25397"/>
            </a:avLst>
          </a:prstGeom>
          <a:solidFill>
            <a:schemeClr val="bg1">
              <a:alpha val="6000"/>
            </a:schemeClr>
          </a:solidFill>
          <a:ln w="9525">
            <a:solidFill>
              <a:schemeClr val="bg1">
                <a:alpha val="18000"/>
              </a:schemeClr>
            </a:solidFill>
            <a:prstDash val="solid"/>
          </a:ln>
        </p:spPr>
      </p:sp>
      <p:sp>
        <p:nvSpPr>
          <p:cNvPr id="23" name="Text 18"/>
          <p:cNvSpPr txBox="1"/>
          <p:nvPr/>
        </p:nvSpPr>
        <p:spPr>
          <a:xfrm>
            <a:off x="4297680" y="4151376"/>
            <a:ext cx="2743200" cy="576072"/>
          </a:xfrm>
          <a:prstGeom prst="rect">
            <a:avLst/>
          </a:prstGeom>
          <a:noFill/>
          <a:ln/>
        </p:spPr>
        <p:txBody>
          <a:bodyPr wrap="square" lIns="0" tIns="0" rIns="0" bIns="0" rtlCol="0" anchor="ctr"/>
          <a:lstStyle/>
          <a:p>
            <a:pPr indent="0" marL="0">
              <a:buNone/>
            </a:pPr>
            <a:r>
              <a:rPr lang="en-US" sz="1350" dirty="0">
                <a:solidFill>
                  <a:schemeClr val="bg2"/>
                </a:solidFill>
              </a:rPr>
              <a:t>A paid weather API</a:t>
            </a:r>
            <a:endParaRPr lang="en-US" sz="1350" dirty="0"/>
          </a:p>
        </p:txBody>
      </p:sp>
      <p:pic>
        <p:nvPicPr>
          <p:cNvPr id="24" name="Swap 4 arrow" descr="preencoded.png">    </p:cNvPr>
          <p:cNvPicPr>
            <a:picLocks noChangeAspect="1"/>
          </p:cNvPicPr>
          <p:nvPr/>
        </p:nvPicPr>
        <p:blipFill>
          <a:blip r:embed="rId4"/>
          <a:stretch>
            <a:fillRect/>
          </a:stretch>
        </p:blipFill>
        <p:spPr>
          <a:xfrm>
            <a:off x="7086600" y="4302252"/>
            <a:ext cx="274320" cy="274320"/>
          </a:xfrm>
          <a:prstGeom prst="rect">
            <a:avLst/>
          </a:prstGeom>
        </p:spPr>
      </p:pic>
      <p:sp>
        <p:nvSpPr>
          <p:cNvPr id="25" name="Text 19"/>
          <p:cNvSpPr txBox="1"/>
          <p:nvPr/>
        </p:nvSpPr>
        <p:spPr>
          <a:xfrm>
            <a:off x="7589520" y="4151376"/>
            <a:ext cx="3867912" cy="576072"/>
          </a:xfrm>
          <a:prstGeom prst="rect">
            <a:avLst/>
          </a:prstGeom>
          <a:noFill/>
          <a:ln/>
        </p:spPr>
        <p:txBody>
          <a:bodyPr wrap="square" lIns="0" tIns="0" rIns="0" bIns="0" rtlCol="0" anchor="ctr"/>
          <a:lstStyle/>
          <a:p>
            <a:pPr indent="0" marL="0">
              <a:buNone/>
            </a:pPr>
            <a:r>
              <a:rPr lang="en-US" sz="1350" b="1" dirty="0">
                <a:solidFill>
                  <a:schemeClr val="bg1"/>
                </a:solidFill>
              </a:rPr>
              <a:t>Open-Meteo, no key needed</a:t>
            </a:r>
            <a:endParaRPr lang="en-US" sz="1350" dirty="0"/>
          </a:p>
        </p:txBody>
      </p:sp>
      <p:sp>
        <p:nvSpPr>
          <p:cNvPr id="26" name="Swap 5"/>
          <p:cNvSpPr/>
          <p:nvPr/>
        </p:nvSpPr>
        <p:spPr>
          <a:xfrm>
            <a:off x="4069080" y="4818888"/>
            <a:ext cx="7571232" cy="576072"/>
          </a:xfrm>
          <a:prstGeom prst="roundRect">
            <a:avLst>
              <a:gd name="adj" fmla="val 25397"/>
            </a:avLst>
          </a:prstGeom>
          <a:solidFill>
            <a:schemeClr val="bg1">
              <a:alpha val="6000"/>
            </a:schemeClr>
          </a:solidFill>
          <a:ln w="9525">
            <a:solidFill>
              <a:schemeClr val="bg1">
                <a:alpha val="18000"/>
              </a:schemeClr>
            </a:solidFill>
            <a:prstDash val="solid"/>
          </a:ln>
        </p:spPr>
      </p:sp>
      <p:sp>
        <p:nvSpPr>
          <p:cNvPr id="27" name="Text 21"/>
          <p:cNvSpPr txBox="1"/>
          <p:nvPr/>
        </p:nvSpPr>
        <p:spPr>
          <a:xfrm>
            <a:off x="4297680" y="4818888"/>
            <a:ext cx="2743200" cy="576072"/>
          </a:xfrm>
          <a:prstGeom prst="rect">
            <a:avLst/>
          </a:prstGeom>
          <a:noFill/>
          <a:ln/>
        </p:spPr>
        <p:txBody>
          <a:bodyPr wrap="square" lIns="0" tIns="0" rIns="0" bIns="0" rtlCol="0" anchor="ctr"/>
          <a:lstStyle/>
          <a:p>
            <a:pPr indent="0" marL="0">
              <a:buNone/>
            </a:pPr>
            <a:r>
              <a:rPr lang="en-US" sz="1350" dirty="0">
                <a:solidFill>
                  <a:schemeClr val="bg2"/>
                </a:solidFill>
              </a:rPr>
              <a:t>AI polish on every upload</a:t>
            </a:r>
            <a:endParaRPr lang="en-US" sz="1350" dirty="0"/>
          </a:p>
        </p:txBody>
      </p:sp>
      <p:pic>
        <p:nvPicPr>
          <p:cNvPr id="28" name="Swap 5 arrow" descr="preencoded.png">    </p:cNvPr>
          <p:cNvPicPr>
            <a:picLocks noChangeAspect="1"/>
          </p:cNvPicPr>
          <p:nvPr/>
        </p:nvPicPr>
        <p:blipFill>
          <a:blip r:embed="rId5"/>
          <a:stretch>
            <a:fillRect/>
          </a:stretch>
        </p:blipFill>
        <p:spPr>
          <a:xfrm>
            <a:off x="7086600" y="4969764"/>
            <a:ext cx="274320" cy="274320"/>
          </a:xfrm>
          <a:prstGeom prst="rect">
            <a:avLst/>
          </a:prstGeom>
        </p:spPr>
      </p:pic>
      <p:sp>
        <p:nvSpPr>
          <p:cNvPr id="29" name="Text 22"/>
          <p:cNvSpPr txBox="1"/>
          <p:nvPr/>
        </p:nvSpPr>
        <p:spPr>
          <a:xfrm>
            <a:off x="7589520" y="4818888"/>
            <a:ext cx="3867912" cy="576072"/>
          </a:xfrm>
          <a:prstGeom prst="rect">
            <a:avLst/>
          </a:prstGeom>
          <a:noFill/>
          <a:ln/>
        </p:spPr>
        <p:txBody>
          <a:bodyPr wrap="square" lIns="0" tIns="0" rIns="0" bIns="0" rtlCol="0" anchor="ctr"/>
          <a:lstStyle/>
          <a:p>
            <a:pPr indent="0" marL="0">
              <a:buNone/>
            </a:pPr>
            <a:r>
              <a:rPr lang="en-US" sz="1350" b="1" dirty="0">
                <a:solidFill>
                  <a:schemeClr val="bg1"/>
                </a:solidFill>
              </a:rPr>
              <a:t>Free cleanup always; paid polish only when the user asks</a:t>
            </a:r>
            <a:endParaRPr lang="en-US" sz="1350" dirty="0"/>
          </a:p>
        </p:txBody>
      </p:sp>
      <p:sp>
        <p:nvSpPr>
          <p:cNvPr id="30" name="Swap 6"/>
          <p:cNvSpPr/>
          <p:nvPr/>
        </p:nvSpPr>
        <p:spPr>
          <a:xfrm>
            <a:off x="4069080" y="5486400"/>
            <a:ext cx="7571232" cy="576072"/>
          </a:xfrm>
          <a:prstGeom prst="roundRect">
            <a:avLst>
              <a:gd name="adj" fmla="val 25397"/>
            </a:avLst>
          </a:prstGeom>
          <a:solidFill>
            <a:schemeClr val="bg1">
              <a:alpha val="6000"/>
            </a:schemeClr>
          </a:solidFill>
          <a:ln w="9525">
            <a:solidFill>
              <a:schemeClr val="bg1">
                <a:alpha val="18000"/>
              </a:schemeClr>
            </a:solidFill>
            <a:prstDash val="solid"/>
          </a:ln>
        </p:spPr>
      </p:sp>
      <p:sp>
        <p:nvSpPr>
          <p:cNvPr id="31" name="Text 24"/>
          <p:cNvSpPr txBox="1"/>
          <p:nvPr/>
        </p:nvSpPr>
        <p:spPr>
          <a:xfrm>
            <a:off x="4297680" y="5486400"/>
            <a:ext cx="2743200" cy="576072"/>
          </a:xfrm>
          <a:prstGeom prst="rect">
            <a:avLst/>
          </a:prstGeom>
          <a:noFill/>
          <a:ln/>
        </p:spPr>
        <p:txBody>
          <a:bodyPr wrap="square" lIns="0" tIns="0" rIns="0" bIns="0" rtlCol="0" anchor="ctr"/>
          <a:lstStyle/>
          <a:p>
            <a:pPr indent="0" marL="0">
              <a:buNone/>
            </a:pPr>
            <a:r>
              <a:rPr lang="en-US" sz="1350" dirty="0">
                <a:solidFill>
                  <a:schemeClr val="bg2"/>
                </a:solidFill>
              </a:rPr>
              <a:t>Open-ended spend</a:t>
            </a:r>
            <a:endParaRPr lang="en-US" sz="1350" dirty="0"/>
          </a:p>
        </p:txBody>
      </p:sp>
      <p:pic>
        <p:nvPicPr>
          <p:cNvPr id="32" name="Swap 6 arrow" descr="preencoded.png">    </p:cNvPr>
          <p:cNvPicPr>
            <a:picLocks noChangeAspect="1"/>
          </p:cNvPicPr>
          <p:nvPr/>
        </p:nvPicPr>
        <p:blipFill>
          <a:blip r:embed="rId6"/>
          <a:stretch>
            <a:fillRect/>
          </a:stretch>
        </p:blipFill>
        <p:spPr>
          <a:xfrm>
            <a:off x="7086600" y="5637276"/>
            <a:ext cx="274320" cy="274320"/>
          </a:xfrm>
          <a:prstGeom prst="rect">
            <a:avLst/>
          </a:prstGeom>
        </p:spPr>
      </p:pic>
      <p:sp>
        <p:nvSpPr>
          <p:cNvPr id="33" name="Text 25"/>
          <p:cNvSpPr txBox="1"/>
          <p:nvPr/>
        </p:nvSpPr>
        <p:spPr>
          <a:xfrm>
            <a:off x="7589520" y="5486400"/>
            <a:ext cx="3867912" cy="576072"/>
          </a:xfrm>
          <a:prstGeom prst="rect">
            <a:avLst/>
          </a:prstGeom>
          <a:noFill/>
          <a:ln/>
        </p:spPr>
        <p:txBody>
          <a:bodyPr wrap="square" lIns="0" tIns="0" rIns="0" bIns="0" rtlCol="0" anchor="ctr"/>
          <a:lstStyle/>
          <a:p>
            <a:pPr indent="0" marL="0">
              <a:buNone/>
            </a:pPr>
            <a:r>
              <a:rPr lang="en-US" sz="1350" b="1" dirty="0">
                <a:solidFill>
                  <a:schemeClr val="bg1"/>
                </a:solidFill>
              </a:rPr>
              <a:t>Monthly caps per tier and hourly rate limits</a:t>
            </a:r>
            <a:endParaRPr lang="en-US" sz="1350" dirty="0"/>
          </a:p>
        </p:txBody>
      </p:sp>
      <p:sp>
        <p:nvSpPr>
          <p:cNvPr id="25" name="Slide Number Placeholder 0"/>
          <p:cNvSpPr>
            <a:spLocks noGrp="1"/>
          </p:cNvSpPr>
          <p:nvPr>
            <p:ph type="sldNum" sz="quarter" idx="4294967295"/>
          </p:nvPr>
        </p:nvSpPr>
        <p:spPr>
          <a:xfrm>
            <a:off x="11064240" y="6382512"/>
            <a:ext cx="57607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548640"/>
            <a:ext cx="6400800" cy="320040"/>
          </a:xfrm>
          <a:prstGeom prst="rect">
            <a:avLst/>
          </a:prstGeom>
          <a:noFill/>
          <a:ln/>
        </p:spPr>
        <p:txBody>
          <a:bodyPr wrap="square" lIns="0" tIns="0" rIns="0" bIns="0" rtlCol="0" anchor="t"/>
          <a:lstStyle/>
          <a:p>
            <a:pPr indent="0" marL="0">
              <a:buNone/>
            </a:pPr>
            <a:r>
              <a:rPr lang="en-US" sz="1300" b="1" spc="300" kern="0" dirty="0">
                <a:solidFill>
                  <a:schemeClr val="accent1"/>
                </a:solidFill>
              </a:rPr>
              <a:t>TAKEAWAYS FOR YOUR NEXT PILOT</a:t>
            </a:r>
            <a:endParaRPr lang="en-US" sz="1300" dirty="0"/>
          </a:p>
        </p:txBody>
      </p:sp>
      <p:sp>
        <p:nvSpPr>
          <p:cNvPr id="3" name="Text 1"/>
          <p:cNvSpPr txBox="1"/>
          <p:nvPr/>
        </p:nvSpPr>
        <p:spPr>
          <a:xfrm>
            <a:off x="548640" y="1143000"/>
            <a:ext cx="1005840" cy="1005840"/>
          </a:xfrm>
          <a:prstGeom prst="rect">
            <a:avLst/>
          </a:prstGeom>
          <a:noFill/>
          <a:ln/>
        </p:spPr>
        <p:txBody>
          <a:bodyPr wrap="square" lIns="0" tIns="0" rIns="0" bIns="0" rtlCol="0" anchor="t"/>
          <a:lstStyle/>
          <a:p>
            <a:pPr indent="0" marL="0">
              <a:buNone/>
            </a:pPr>
            <a:r>
              <a:rPr lang="en-US" sz="4000" b="1" dirty="0">
                <a:solidFill>
                  <a:schemeClr val="accent3"/>
                </a:solidFill>
                <a:latin typeface="Cambria" pitchFamily="34" charset="0"/>
                <a:ea typeface="Cambria" pitchFamily="34" charset="-122"/>
                <a:cs typeface="Cambria" pitchFamily="34" charset="-120"/>
              </a:rPr>
              <a:t>01</a:t>
            </a:r>
            <a:endParaRPr lang="en-US" sz="4000" dirty="0"/>
          </a:p>
        </p:txBody>
      </p:sp>
      <p:sp>
        <p:nvSpPr>
          <p:cNvPr id="4" name="Text 2"/>
          <p:cNvSpPr txBox="1"/>
          <p:nvPr/>
        </p:nvSpPr>
        <p:spPr>
          <a:xfrm>
            <a:off x="1691640" y="1188720"/>
            <a:ext cx="5394960" cy="457200"/>
          </a:xfrm>
          <a:prstGeom prst="rect">
            <a:avLst/>
          </a:prstGeom>
          <a:noFill/>
          <a:ln/>
        </p:spPr>
        <p:txBody>
          <a:bodyPr wrap="square" lIns="0" tIns="0" rIns="0" bIns="0" rtlCol="0" anchor="t"/>
          <a:lstStyle/>
          <a:p>
            <a:pPr indent="0" marL="0">
              <a:buNone/>
            </a:pPr>
            <a:r>
              <a:rPr lang="en-US" sz="2200" b="1" dirty="0">
                <a:solidFill>
                  <a:schemeClr val="bg1"/>
                </a:solidFill>
                <a:latin typeface="Cambria" pitchFamily="34" charset="0"/>
                <a:ea typeface="Cambria" pitchFamily="34" charset="-122"/>
                <a:cs typeface="Cambria" pitchFamily="34" charset="-120"/>
              </a:rPr>
              <a:t>Separate perception from reasoning</a:t>
            </a:r>
            <a:endParaRPr lang="en-US" sz="2200" dirty="0"/>
          </a:p>
        </p:txBody>
      </p:sp>
      <p:sp>
        <p:nvSpPr>
          <p:cNvPr id="5" name="Text 3"/>
          <p:cNvSpPr txBox="1"/>
          <p:nvPr/>
        </p:nvSpPr>
        <p:spPr>
          <a:xfrm>
            <a:off x="1691640" y="1673352"/>
            <a:ext cx="5394960" cy="594360"/>
          </a:xfrm>
          <a:prstGeom prst="rect">
            <a:avLst/>
          </a:prstGeom>
          <a:noFill/>
          <a:ln/>
        </p:spPr>
        <p:txBody>
          <a:bodyPr wrap="square" lIns="0" tIns="0" rIns="0" bIns="0" rtlCol="0" anchor="t"/>
          <a:lstStyle/>
          <a:p>
            <a:pPr indent="0" marL="0">
              <a:buNone/>
            </a:pPr>
            <a:r>
              <a:rPr lang="en-US" sz="1500" dirty="0">
                <a:solidFill>
                  <a:schemeClr val="bg2"/>
                </a:solidFill>
              </a:rPr>
              <a:t>Turn unstructured inputs into records first; let the LLM reason only over what it can cite.</a:t>
            </a:r>
            <a:endParaRPr lang="en-US" sz="1500" dirty="0"/>
          </a:p>
        </p:txBody>
      </p:sp>
      <p:sp>
        <p:nvSpPr>
          <p:cNvPr id="6" name="Text 4"/>
          <p:cNvSpPr txBox="1"/>
          <p:nvPr/>
        </p:nvSpPr>
        <p:spPr>
          <a:xfrm>
            <a:off x="548640" y="2441448"/>
            <a:ext cx="1005840" cy="1005840"/>
          </a:xfrm>
          <a:prstGeom prst="rect">
            <a:avLst/>
          </a:prstGeom>
          <a:noFill/>
          <a:ln/>
        </p:spPr>
        <p:txBody>
          <a:bodyPr wrap="square" lIns="0" tIns="0" rIns="0" bIns="0" rtlCol="0" anchor="t"/>
          <a:lstStyle/>
          <a:p>
            <a:pPr indent="0" marL="0">
              <a:buNone/>
            </a:pPr>
            <a:r>
              <a:rPr lang="en-US" sz="4000" b="1" dirty="0">
                <a:solidFill>
                  <a:schemeClr val="accent3"/>
                </a:solidFill>
                <a:latin typeface="Cambria" pitchFamily="34" charset="0"/>
                <a:ea typeface="Cambria" pitchFamily="34" charset="-122"/>
                <a:cs typeface="Cambria" pitchFamily="34" charset="-120"/>
              </a:rPr>
              <a:t>02</a:t>
            </a:r>
            <a:endParaRPr lang="en-US" sz="4000" dirty="0"/>
          </a:p>
        </p:txBody>
      </p:sp>
      <p:sp>
        <p:nvSpPr>
          <p:cNvPr id="7" name="Text 5"/>
          <p:cNvSpPr txBox="1"/>
          <p:nvPr/>
        </p:nvSpPr>
        <p:spPr>
          <a:xfrm>
            <a:off x="1691640" y="2487168"/>
            <a:ext cx="5394960" cy="457200"/>
          </a:xfrm>
          <a:prstGeom prst="rect">
            <a:avLst/>
          </a:prstGeom>
          <a:noFill/>
          <a:ln/>
        </p:spPr>
        <p:txBody>
          <a:bodyPr wrap="square" lIns="0" tIns="0" rIns="0" bIns="0" rtlCol="0" anchor="t"/>
          <a:lstStyle/>
          <a:p>
            <a:pPr indent="0" marL="0">
              <a:buNone/>
            </a:pPr>
            <a:r>
              <a:rPr lang="en-US" sz="2200" b="1" dirty="0">
                <a:solidFill>
                  <a:schemeClr val="bg1"/>
                </a:solidFill>
                <a:latin typeface="Cambria" pitchFamily="34" charset="0"/>
                <a:ea typeface="Cambria" pitchFamily="34" charset="-122"/>
                <a:cs typeface="Cambria" pitchFamily="34" charset="-120"/>
              </a:rPr>
              <a:t>Govern in code, not in prompts</a:t>
            </a:r>
            <a:endParaRPr lang="en-US" sz="2200" dirty="0"/>
          </a:p>
        </p:txBody>
      </p:sp>
      <p:sp>
        <p:nvSpPr>
          <p:cNvPr id="8" name="Text 6"/>
          <p:cNvSpPr txBox="1"/>
          <p:nvPr/>
        </p:nvSpPr>
        <p:spPr>
          <a:xfrm>
            <a:off x="1691640" y="2971800"/>
            <a:ext cx="5394960" cy="594360"/>
          </a:xfrm>
          <a:prstGeom prst="rect">
            <a:avLst/>
          </a:prstGeom>
          <a:noFill/>
          <a:ln/>
        </p:spPr>
        <p:txBody>
          <a:bodyPr wrap="square" lIns="0" tIns="0" rIns="0" bIns="0" rtlCol="0" anchor="t"/>
          <a:lstStyle/>
          <a:p>
            <a:pPr indent="0" marL="0">
              <a:buNone/>
            </a:pPr>
            <a:r>
              <a:rPr lang="en-US" sz="1500" dirty="0">
                <a:solidFill>
                  <a:schemeClr val="bg2"/>
                </a:solidFill>
              </a:rPr>
              <a:t>Ground ids, enforce structure, log why outputs were dropped. Prompts ask; code decides.</a:t>
            </a:r>
            <a:endParaRPr lang="en-US" sz="1500" dirty="0"/>
          </a:p>
        </p:txBody>
      </p:sp>
      <p:sp>
        <p:nvSpPr>
          <p:cNvPr id="9" name="Text 7"/>
          <p:cNvSpPr txBox="1"/>
          <p:nvPr/>
        </p:nvSpPr>
        <p:spPr>
          <a:xfrm>
            <a:off x="548640" y="3739896"/>
            <a:ext cx="1005840" cy="1005840"/>
          </a:xfrm>
          <a:prstGeom prst="rect">
            <a:avLst/>
          </a:prstGeom>
          <a:noFill/>
          <a:ln/>
        </p:spPr>
        <p:txBody>
          <a:bodyPr wrap="square" lIns="0" tIns="0" rIns="0" bIns="0" rtlCol="0" anchor="t"/>
          <a:lstStyle/>
          <a:p>
            <a:pPr indent="0" marL="0">
              <a:buNone/>
            </a:pPr>
            <a:r>
              <a:rPr lang="en-US" sz="4000" b="1" dirty="0">
                <a:solidFill>
                  <a:schemeClr val="accent3"/>
                </a:solidFill>
                <a:latin typeface="Cambria" pitchFamily="34" charset="0"/>
                <a:ea typeface="Cambria" pitchFamily="34" charset="-122"/>
                <a:cs typeface="Cambria" pitchFamily="34" charset="-120"/>
              </a:rPr>
              <a:t>03</a:t>
            </a:r>
            <a:endParaRPr lang="en-US" sz="4000" dirty="0"/>
          </a:p>
        </p:txBody>
      </p:sp>
      <p:sp>
        <p:nvSpPr>
          <p:cNvPr id="10" name="Text 8"/>
          <p:cNvSpPr txBox="1"/>
          <p:nvPr/>
        </p:nvSpPr>
        <p:spPr>
          <a:xfrm>
            <a:off x="1691640" y="3785616"/>
            <a:ext cx="5394960" cy="457200"/>
          </a:xfrm>
          <a:prstGeom prst="rect">
            <a:avLst/>
          </a:prstGeom>
          <a:noFill/>
          <a:ln/>
        </p:spPr>
        <p:txBody>
          <a:bodyPr wrap="square" lIns="0" tIns="0" rIns="0" bIns="0" rtlCol="0" anchor="t"/>
          <a:lstStyle/>
          <a:p>
            <a:pPr indent="0" marL="0">
              <a:buNone/>
            </a:pPr>
            <a:r>
              <a:rPr lang="en-US" sz="2200" b="1" dirty="0">
                <a:solidFill>
                  <a:schemeClr val="bg1"/>
                </a:solidFill>
                <a:latin typeface="Cambria" pitchFamily="34" charset="0"/>
                <a:ea typeface="Cambria" pitchFamily="34" charset="-122"/>
                <a:cs typeface="Cambria" pitchFamily="34" charset="-120"/>
              </a:rPr>
              <a:t>Make uncertainty a product feature</a:t>
            </a:r>
            <a:endParaRPr lang="en-US" sz="2200" dirty="0"/>
          </a:p>
        </p:txBody>
      </p:sp>
      <p:sp>
        <p:nvSpPr>
          <p:cNvPr id="11" name="Text 9"/>
          <p:cNvSpPr txBox="1"/>
          <p:nvPr/>
        </p:nvSpPr>
        <p:spPr>
          <a:xfrm>
            <a:off x="1691640" y="4270248"/>
            <a:ext cx="5394960" cy="594360"/>
          </a:xfrm>
          <a:prstGeom prst="rect">
            <a:avLst/>
          </a:prstGeom>
          <a:noFill/>
          <a:ln/>
        </p:spPr>
        <p:txBody>
          <a:bodyPr wrap="square" lIns="0" tIns="0" rIns="0" bIns="0" rtlCol="0" anchor="t"/>
          <a:lstStyle/>
          <a:p>
            <a:pPr indent="0" marL="0">
              <a:buNone/>
            </a:pPr>
            <a:r>
              <a:rPr lang="en-US" sz="1500" dirty="0">
                <a:solidFill>
                  <a:schemeClr val="bg2"/>
                </a:solidFill>
              </a:rPr>
              <a:t>An honest "unknown" routed to a human beats a confident error in production.</a:t>
            </a:r>
            <a:endParaRPr lang="en-US" sz="1500" dirty="0"/>
          </a:p>
        </p:txBody>
      </p:sp>
      <p:sp>
        <p:nvSpPr>
          <p:cNvPr id="12" name="Q&amp;A card"/>
          <p:cNvSpPr/>
          <p:nvPr/>
        </p:nvSpPr>
        <p:spPr>
          <a:xfrm>
            <a:off x="7452360" y="1143000"/>
            <a:ext cx="4187952" cy="4206240"/>
          </a:xfrm>
          <a:prstGeom prst="roundRect">
            <a:avLst>
              <a:gd name="adj" fmla="val 3493"/>
            </a:avLst>
          </a:prstGeom>
          <a:solidFill>
            <a:schemeClr val="accent1">
              <a:alpha val="20000"/>
            </a:schemeClr>
          </a:solidFill>
          <a:ln w="9525">
            <a:solidFill>
              <a:schemeClr val="bg1">
                <a:alpha val="18000"/>
              </a:schemeClr>
            </a:solidFill>
            <a:prstDash val="solid"/>
          </a:ln>
        </p:spPr>
      </p:sp>
      <p:pic>
        <p:nvPicPr>
          <p:cNvPr id="13" name="Logo" descr="C:\Users\Ashurah\AppData\Local\Temp\claude\C--Users-Ashurah-Desktop-rafat-wardrobe-intelligence\ed10a7fd-ca58-492a-b1e5-a5f7fe1fd1a0\scratchpad\deck\img\logo.png">    </p:cNvPr>
          <p:cNvPicPr>
            <a:picLocks noChangeAspect="1"/>
          </p:cNvPicPr>
          <p:nvPr/>
        </p:nvPicPr>
        <p:blipFill>
          <a:blip r:embed="rId1"/>
          <a:stretch>
            <a:fillRect/>
          </a:stretch>
        </p:blipFill>
        <p:spPr>
          <a:xfrm>
            <a:off x="9098280" y="1645920"/>
            <a:ext cx="914400" cy="865697"/>
          </a:xfrm>
          <a:prstGeom prst="rect">
            <a:avLst/>
          </a:prstGeom>
        </p:spPr>
      </p:pic>
      <p:sp>
        <p:nvSpPr>
          <p:cNvPr id="14" name="Text 11"/>
          <p:cNvSpPr txBox="1"/>
          <p:nvPr/>
        </p:nvSpPr>
        <p:spPr>
          <a:xfrm>
            <a:off x="7452360" y="2788920"/>
            <a:ext cx="4187952" cy="822960"/>
          </a:xfrm>
          <a:prstGeom prst="rect">
            <a:avLst/>
          </a:prstGeom>
          <a:noFill/>
          <a:ln/>
        </p:spPr>
        <p:txBody>
          <a:bodyPr wrap="square" lIns="0" tIns="0" rIns="0" bIns="0" rtlCol="0" anchor="t"/>
          <a:lstStyle/>
          <a:p>
            <a:pPr algn="ctr" indent="0" marL="0">
              <a:buNone/>
            </a:pPr>
            <a:r>
              <a:rPr lang="en-US" sz="4000" b="1" dirty="0">
                <a:solidFill>
                  <a:schemeClr val="bg1"/>
                </a:solidFill>
                <a:latin typeface="Cambria" pitchFamily="34" charset="0"/>
                <a:ea typeface="Cambria" pitchFamily="34" charset="-122"/>
                <a:cs typeface="Cambria" pitchFamily="34" charset="-120"/>
              </a:rPr>
              <a:t>Questions?</a:t>
            </a:r>
            <a:endParaRPr lang="en-US" sz="4000" dirty="0"/>
          </a:p>
        </p:txBody>
      </p:sp>
      <p:sp>
        <p:nvSpPr>
          <p:cNvPr id="15" name="Text 12"/>
          <p:cNvSpPr txBox="1"/>
          <p:nvPr/>
        </p:nvSpPr>
        <p:spPr>
          <a:xfrm>
            <a:off x="7452360" y="3749040"/>
            <a:ext cx="4187952" cy="822960"/>
          </a:xfrm>
          <a:prstGeom prst="rect">
            <a:avLst/>
          </a:prstGeom>
          <a:noFill/>
          <a:ln/>
        </p:spPr>
        <p:txBody>
          <a:bodyPr wrap="square" lIns="0" tIns="0" rIns="0" bIns="0" rtlCol="0" anchor="t"/>
          <a:lstStyle/>
          <a:p>
            <a:pPr algn="ctr" indent="0" marL="0">
              <a:buNone/>
            </a:pPr>
            <a:r>
              <a:rPr lang="en-US" sz="1800" b="1" dirty="0">
                <a:solidFill>
                  <a:schemeClr val="bg1"/>
                </a:solidFill>
              </a:rPr>
              <a:t>Teslim Bello</a:t>
            </a:r>
            <a:endParaRPr lang="en-US" sz="1800" dirty="0"/>
          </a:p>
          <a:p>
            <a:pPr algn="ctr" indent="0" marL="0">
              <a:buNone/>
            </a:pPr>
            <a:r>
              <a:rPr lang="en-US" sz="1800" dirty="0">
                <a:solidFill>
                  <a:schemeClr val="accent3"/>
                </a:solidFill>
              </a:rPr>
              <a:t>wearsper.com</a:t>
            </a:r>
            <a:endParaRPr lang="en-US" sz="1800" dirty="0"/>
          </a:p>
        </p:txBody>
      </p:sp>
      <p:sp>
        <p:nvSpPr>
          <p:cNvPr id="16" name="Text 13"/>
          <p:cNvSpPr txBox="1"/>
          <p:nvPr/>
        </p:nvSpPr>
        <p:spPr>
          <a:xfrm>
            <a:off x="548640" y="5669280"/>
            <a:ext cx="11064240" cy="457200"/>
          </a:xfrm>
          <a:prstGeom prst="rect">
            <a:avLst/>
          </a:prstGeom>
          <a:noFill/>
          <a:ln/>
        </p:spPr>
        <p:txBody>
          <a:bodyPr wrap="square" lIns="0" tIns="0" rIns="0" bIns="0" rtlCol="0" anchor="t"/>
          <a:lstStyle/>
          <a:p>
            <a:pPr indent="0" marL="0">
              <a:buNone/>
            </a:pPr>
            <a:r>
              <a:rPr lang="en-US" sz="1800" i="1" dirty="0">
                <a:solidFill>
                  <a:schemeClr val="accent3"/>
                </a:solidFill>
              </a:rPr>
              <a:t>The model is the easy part. The messy middle is the product, and it doesn't need a big budget.</a:t>
            </a:r>
            <a:endParaRPr lang="en-US" sz="1800" dirty="0"/>
          </a:p>
        </p:txBody>
      </p:sp>
    </p:spTree>
  </p:cSld>
  <p:clrMapOvr>
    <a:masterClrMapping/>
  </p:clrMapOvr>
</p:sld>
</file>

<file path=ppt/theme/theme1.xml><?xml version="1.0" encoding="utf-8"?>
<a:theme xmlns:a="http://schemas.openxmlformats.org/drawingml/2006/main" name="Wearsper Tech Talk">
  <a:themeElements>
    <a:clrScheme name="Wearsper Tech Talk">
      <a:dk1>
        <a:srgbClr val="1B1B1F"/>
      </a:dk1>
      <a:lt1>
        <a:srgbClr val="F7F5F1"/>
      </a:lt1>
      <a:dk2>
        <a:srgbClr val="26262B"/>
      </a:dk2>
      <a:lt2>
        <a:srgbClr val="A8A6A2"/>
      </a:lt2>
      <a:accent1>
        <a:srgbClr val="C1443C"/>
      </a:accent1>
      <a:accent2>
        <a:srgbClr val="3A6B4F"/>
      </a:accent2>
      <a:accent3>
        <a:srgbClr val="E8A49D"/>
      </a:accent3>
      <a:accent4>
        <a:srgbClr val="C9A24B"/>
      </a:accent4>
      <a:accent5>
        <a:srgbClr val="8B5CF6"/>
      </a:accent5>
      <a:accent6>
        <a:srgbClr val="5B8DB8"/>
      </a:accent6>
      <a:hlink>
        <a:srgbClr val="E8A49D"/>
      </a:hlink>
      <a:folHlink>
        <a:srgbClr val="A8A6A2"/>
      </a:folHlink>
    </a:clrScheme>
    <a:fontScheme name="Wearsper Tech Talk">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Images to Intelligence</dc:title>
  <dc:subject>PptxGenJS Presentation</dc:subject>
  <dc:creator>Teslim Bello</dc:creator>
  <cp:lastModifiedBy>Teslim Bello</cp:lastModifiedBy>
  <cp:revision>1</cp:revision>
  <dcterms:created xsi:type="dcterms:W3CDTF">2026-10-18T01:53:25Z</dcterms:created>
  <dcterms:modified xsi:type="dcterms:W3CDTF">2026-10-18T01:53:25Z</dcterms:modified>
</cp:coreProperties>
</file>